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1.xml" ContentType="application/vnd.openxmlformats-officedocument.themeOverr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26"/>
  </p:handoutMasterIdLst>
  <p:sldIdLst>
    <p:sldId id="266" r:id="rId2"/>
    <p:sldId id="286" r:id="rId3"/>
    <p:sldId id="289" r:id="rId4"/>
    <p:sldId id="259" r:id="rId5"/>
    <p:sldId id="269" r:id="rId6"/>
    <p:sldId id="273" r:id="rId7"/>
    <p:sldId id="292" r:id="rId8"/>
    <p:sldId id="282" r:id="rId9"/>
    <p:sldId id="301" r:id="rId10"/>
    <p:sldId id="293" r:id="rId11"/>
    <p:sldId id="283" r:id="rId12"/>
    <p:sldId id="303" r:id="rId13"/>
    <p:sldId id="290" r:id="rId14"/>
    <p:sldId id="302" r:id="rId15"/>
    <p:sldId id="288" r:id="rId16"/>
    <p:sldId id="296" r:id="rId17"/>
    <p:sldId id="295" r:id="rId18"/>
    <p:sldId id="294" r:id="rId19"/>
    <p:sldId id="297" r:id="rId20"/>
    <p:sldId id="298" r:id="rId21"/>
    <p:sldId id="299" r:id="rId22"/>
    <p:sldId id="304" r:id="rId23"/>
    <p:sldId id="305" r:id="rId24"/>
    <p:sldId id="287" r:id="rId25"/>
  </p:sldIdLst>
  <p:sldSz cx="12192000" cy="6858000"/>
  <p:notesSz cx="9309100" cy="7023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86C39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86" autoAdjust="0"/>
    <p:restoredTop sz="94660"/>
  </p:normalViewPr>
  <p:slideViewPr>
    <p:cSldViewPr snapToGrid="0">
      <p:cViewPr varScale="1">
        <p:scale>
          <a:sx n="75" d="100"/>
          <a:sy n="75" d="100"/>
        </p:scale>
        <p:origin x="336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bsv23457\Downloads\AI%20Grant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bsv23457\Downloads\AI%20Grant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bsv23457\Downloads\AI%20Grant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bsv23457\Downloads\AI%20Grant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Regular Match Requirements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2400"/>
              <a:t>Regular Match Requirements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62DC-4332-BF34-9DFC6B783D40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62DC-4332-BF34-9DFC6B783D40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62DC-4332-BF34-9DFC6B783D40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62DC-4332-BF34-9DFC6B783D40}"/>
              </c:ext>
            </c:extLst>
          </c:dPt>
          <c:cat>
            <c:strRef>
              <c:f>'[AI Grant.xlsx]Sheet1'!$A$4:$A$7</c:f>
              <c:strCache>
                <c:ptCount val="4"/>
                <c:pt idx="0">
                  <c:v>AFID grant</c:v>
                </c:pt>
                <c:pt idx="1">
                  <c:v>Applicant Match: Cash</c:v>
                </c:pt>
                <c:pt idx="2">
                  <c:v>Applicant Match: In-Kind</c:v>
                </c:pt>
                <c:pt idx="3">
                  <c:v>Other Match (Federal funding, foundation/non-profit contributions, Tobacco Commission)</c:v>
                </c:pt>
              </c:strCache>
            </c:strRef>
          </c:cat>
          <c:val>
            <c:numRef>
              <c:f>'[AI Grant.xlsx]Sheet1'!$B$4:$B$7</c:f>
              <c:numCache>
                <c:formatCode>General</c:formatCode>
                <c:ptCount val="4"/>
                <c:pt idx="0">
                  <c:v>50</c:v>
                </c:pt>
                <c:pt idx="1">
                  <c:v>12.5</c:v>
                </c:pt>
                <c:pt idx="2">
                  <c:v>12.5</c:v>
                </c:pt>
                <c:pt idx="3">
                  <c:v>25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62DC-4332-BF34-9DFC6B783D4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l"/>
      <c:legendEntry>
        <c:idx val="0"/>
        <c:txPr>
          <a:bodyPr rot="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</c:legendEntry>
      <c:legendEntry>
        <c:idx val="1"/>
        <c:txPr>
          <a:bodyPr rot="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</c:legendEntry>
      <c:legendEntry>
        <c:idx val="2"/>
        <c:txPr>
          <a:bodyPr rot="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</c:legendEntry>
      <c:legendEntry>
        <c:idx val="3"/>
        <c:txPr>
          <a:bodyPr rot="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</c:legendEntry>
      <c:layout>
        <c:manualLayout>
          <c:xMode val="edge"/>
          <c:yMode val="edge"/>
          <c:x val="5.5646784881031447E-3"/>
          <c:y val="0.23975947616415177"/>
          <c:w val="0.49147393764208142"/>
          <c:h val="0.65551897057486064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2400" dirty="0"/>
              <a:t>Reduced Applicant </a:t>
            </a:r>
            <a:r>
              <a:rPr lang="en-US" sz="2400" dirty="0" smtClean="0"/>
              <a:t>Match – Economically Distressed Localities</a:t>
            </a:r>
            <a:endParaRPr lang="en-US" sz="2400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47296473810338924"/>
          <c:y val="0.14387459673323469"/>
          <c:w val="0.34097826086956523"/>
          <c:h val="0.82402033581394962"/>
        </c:manualLayout>
      </c:layout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0F39-47D2-8FE0-29EF77CD8CE8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0F39-47D2-8FE0-29EF77CD8CE8}"/>
              </c:ext>
            </c:extLst>
          </c:dPt>
          <c:dPt>
            <c:idx val="2"/>
            <c:bubble3D val="0"/>
            <c:spPr>
              <a:solidFill>
                <a:schemeClr val="bg2">
                  <a:lumMod val="75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0F39-47D2-8FE0-29EF77CD8CE8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0F39-47D2-8FE0-29EF77CD8CE8}"/>
              </c:ext>
            </c:extLst>
          </c:dPt>
          <c:cat>
            <c:strRef>
              <c:f>'[AI Grant.xlsx]Sheet1'!$A$21:$A$24</c:f>
              <c:strCache>
                <c:ptCount val="4"/>
                <c:pt idx="0">
                  <c:v>AFID Grant</c:v>
                </c:pt>
                <c:pt idx="1">
                  <c:v>Applicant Match: Cash</c:v>
                </c:pt>
                <c:pt idx="2">
                  <c:v>Applicant Match: In-Kind</c:v>
                </c:pt>
                <c:pt idx="3">
                  <c:v>Other Match (Federal funding, foundation/non-profit contributions, Tobacco Commission)</c:v>
                </c:pt>
              </c:strCache>
            </c:strRef>
          </c:cat>
          <c:val>
            <c:numRef>
              <c:f>'[AI Grant.xlsx]Sheet1'!$B$21:$B$24</c:f>
              <c:numCache>
                <c:formatCode>General</c:formatCode>
                <c:ptCount val="4"/>
                <c:pt idx="0">
                  <c:v>50</c:v>
                </c:pt>
                <c:pt idx="1">
                  <c:v>6.25</c:v>
                </c:pt>
                <c:pt idx="2">
                  <c:v>6.25</c:v>
                </c:pt>
                <c:pt idx="3">
                  <c:v>37.5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0F39-47D2-8FE0-29EF77CD8CE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l"/>
      <c:legendEntry>
        <c:idx val="0"/>
        <c:txPr>
          <a:bodyPr rot="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</c:legendEntry>
      <c:legendEntry>
        <c:idx val="1"/>
        <c:txPr>
          <a:bodyPr rot="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</c:legendEntry>
      <c:legendEntry>
        <c:idx val="2"/>
        <c:txPr>
          <a:bodyPr rot="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</c:legendEntry>
      <c:legendEntry>
        <c:idx val="3"/>
        <c:txPr>
          <a:bodyPr rot="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</c:legendEntry>
      <c:layout>
        <c:manualLayout>
          <c:xMode val="edge"/>
          <c:yMode val="edge"/>
          <c:x val="1.932367149758454E-2"/>
          <c:y val="0.16912407172230703"/>
          <c:w val="0.41058817376088858"/>
          <c:h val="0.77834036335490375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800" b="0" i="0" u="none" strike="noStrike" baseline="0">
                <a:effectLst/>
              </a:rPr>
              <a:t>Reduced Total Match: 2 to 1 </a:t>
            </a:r>
          </a:p>
          <a:p>
            <a:pPr>
              <a:defRPr sz="1800"/>
            </a:pPr>
            <a:r>
              <a:rPr lang="en-US" sz="1800" b="0" i="0" u="none" strike="noStrike" baseline="0">
                <a:effectLst/>
              </a:rPr>
              <a:t>*Economically distressed and serving 2+ small producers or underserved communities</a:t>
            </a:r>
            <a:r>
              <a:rPr lang="en-US" sz="1800" b="0" i="0" u="none" strike="noStrike" baseline="0"/>
              <a:t> </a:t>
            </a:r>
            <a:endParaRPr lang="en-US" sz="1800" u="none"/>
          </a:p>
        </c:rich>
      </c:tx>
      <c:layout>
        <c:manualLayout>
          <c:xMode val="edge"/>
          <c:yMode val="edge"/>
          <c:x val="0.18983193574353255"/>
          <c:y val="4.486495515785472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97BD-4CAC-81B6-5CCDE1F0F71B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97BD-4CAC-81B6-5CCDE1F0F71B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97BD-4CAC-81B6-5CCDE1F0F71B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97BD-4CAC-81B6-5CCDE1F0F71B}"/>
              </c:ext>
            </c:extLst>
          </c:dPt>
          <c:cat>
            <c:strRef>
              <c:f>'[AI Grant.xlsx]Sheet1'!$A$31:$A$34</c:f>
              <c:strCache>
                <c:ptCount val="4"/>
                <c:pt idx="0">
                  <c:v>AFID Grant</c:v>
                </c:pt>
                <c:pt idx="1">
                  <c:v>Applicant Match: Cash</c:v>
                </c:pt>
                <c:pt idx="2">
                  <c:v>Applicant Match: In-Kind</c:v>
                </c:pt>
                <c:pt idx="3">
                  <c:v>Other Match (Federal funding, foundation/non-profit contributions, Tobacco Commission)</c:v>
                </c:pt>
              </c:strCache>
            </c:strRef>
          </c:cat>
          <c:val>
            <c:numRef>
              <c:f>'[AI Grant.xlsx]Sheet1'!$B$31:$B$34</c:f>
              <c:numCache>
                <c:formatCode>General</c:formatCode>
                <c:ptCount val="4"/>
                <c:pt idx="0" formatCode="#,##0">
                  <c:v>20000</c:v>
                </c:pt>
                <c:pt idx="1">
                  <c:v>500</c:v>
                </c:pt>
                <c:pt idx="2">
                  <c:v>500</c:v>
                </c:pt>
                <c:pt idx="3" formatCode="#,##0">
                  <c:v>9000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97BD-4CAC-81B6-5CCDE1F0F71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l"/>
      <c:legendEntry>
        <c:idx val="0"/>
        <c:txPr>
          <a:bodyPr rot="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</c:legendEntry>
      <c:legendEntry>
        <c:idx val="1"/>
        <c:txPr>
          <a:bodyPr rot="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</c:legendEntry>
      <c:legendEntry>
        <c:idx val="2"/>
        <c:txPr>
          <a:bodyPr rot="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</c:legendEntry>
      <c:legendEntry>
        <c:idx val="3"/>
        <c:txPr>
          <a:bodyPr rot="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</c:legendEntry>
      <c:layout>
        <c:manualLayout>
          <c:xMode val="edge"/>
          <c:yMode val="edge"/>
          <c:x val="0"/>
          <c:y val="0.25449049300439491"/>
          <c:w val="0.45707875766414802"/>
          <c:h val="0.67514472175981655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800" b="0" i="0" u="none" strike="noStrike" baseline="0" dirty="0">
                <a:effectLst/>
              </a:rPr>
              <a:t>Reduced Total Match: 2 to 1</a:t>
            </a:r>
          </a:p>
          <a:p>
            <a:pPr>
              <a:defRPr sz="1800"/>
            </a:pPr>
            <a:r>
              <a:rPr lang="en-US" sz="1800" b="0" i="0" u="none" strike="noStrike" baseline="0" dirty="0">
                <a:effectLst/>
              </a:rPr>
              <a:t>*Serving 2+ small producers or underserved communities</a:t>
            </a:r>
            <a:r>
              <a:rPr lang="en-US" sz="1800" b="0" i="0" u="none" strike="noStrike" baseline="0" dirty="0"/>
              <a:t> </a:t>
            </a:r>
            <a:endParaRPr lang="en-US" sz="1800" u="none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913B-4D08-97C3-DF18F42396BB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913B-4D08-97C3-DF18F42396BB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913B-4D08-97C3-DF18F42396BB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913B-4D08-97C3-DF18F42396BB}"/>
              </c:ext>
            </c:extLst>
          </c:dPt>
          <c:cat>
            <c:strRef>
              <c:f>'[AI Grant.xlsx]Sheet1'!$A$14:$A$17</c:f>
              <c:strCache>
                <c:ptCount val="4"/>
                <c:pt idx="0">
                  <c:v>AFID Grant</c:v>
                </c:pt>
                <c:pt idx="1">
                  <c:v>Applicant Match: Cash</c:v>
                </c:pt>
                <c:pt idx="2">
                  <c:v>Applicant Match: In-Kind</c:v>
                </c:pt>
                <c:pt idx="3">
                  <c:v>Other Match (Federal funding, foundation/non-profit contributions, Tobacco Commission)</c:v>
                </c:pt>
              </c:strCache>
            </c:strRef>
          </c:cat>
          <c:val>
            <c:numRef>
              <c:f>'[AI Grant.xlsx]Sheet1'!$B$14:$B$17</c:f>
              <c:numCache>
                <c:formatCode>General</c:formatCode>
                <c:ptCount val="4"/>
                <c:pt idx="0">
                  <c:v>20</c:v>
                </c:pt>
                <c:pt idx="1">
                  <c:v>2.5</c:v>
                </c:pt>
                <c:pt idx="2">
                  <c:v>2.5</c:v>
                </c:pt>
                <c:pt idx="3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913B-4D08-97C3-DF18F42396B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033943" cy="352375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273003" y="0"/>
            <a:ext cx="4033943" cy="352375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algn="r">
              <a:defRPr sz="1200"/>
            </a:lvl1pPr>
          </a:lstStyle>
          <a:p>
            <a:fld id="{657706EE-BD9F-40D2-85C9-0F13434E863D}" type="datetimeFigureOut">
              <a:rPr lang="en-US" smtClean="0"/>
              <a:t>10/8/2021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670726"/>
            <a:ext cx="4033943" cy="352374"/>
          </a:xfrm>
          <a:prstGeom prst="rect">
            <a:avLst/>
          </a:prstGeom>
        </p:spPr>
        <p:txBody>
          <a:bodyPr vert="horz" lIns="92446" tIns="46223" rIns="92446" bIns="46223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273003" y="6670726"/>
            <a:ext cx="4033943" cy="352374"/>
          </a:xfrm>
          <a:prstGeom prst="rect">
            <a:avLst/>
          </a:prstGeom>
        </p:spPr>
        <p:txBody>
          <a:bodyPr vert="horz" lIns="92446" tIns="46223" rIns="92446" bIns="46223" rtlCol="0" anchor="b"/>
          <a:lstStyle>
            <a:lvl1pPr algn="r">
              <a:defRPr sz="1200"/>
            </a:lvl1pPr>
          </a:lstStyle>
          <a:p>
            <a:fld id="{92149724-7CBE-4A13-88DA-F038F8B82E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243636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900650-DC0D-4C0C-A7B0-20F1A921F1DD}" type="datetimeFigureOut">
              <a:rPr lang="en-US" smtClean="0"/>
              <a:t>10/8/2021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9F1BA5-BAE4-45B7-B8BD-B0F77E0C56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5960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900650-DC0D-4C0C-A7B0-20F1A921F1DD}" type="datetimeFigureOut">
              <a:rPr lang="en-US" smtClean="0"/>
              <a:t>10/8/2021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9F1BA5-BAE4-45B7-B8BD-B0F77E0C56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48553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900650-DC0D-4C0C-A7B0-20F1A921F1DD}" type="datetimeFigureOut">
              <a:rPr lang="en-US" smtClean="0"/>
              <a:t>10/8/2021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9F1BA5-BAE4-45B7-B8BD-B0F77E0C56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4813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900650-DC0D-4C0C-A7B0-20F1A921F1DD}" type="datetimeFigureOut">
              <a:rPr lang="en-US" smtClean="0"/>
              <a:t>10/8/2021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9F1BA5-BAE4-45B7-B8BD-B0F77E0C56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07552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900650-DC0D-4C0C-A7B0-20F1A921F1DD}" type="datetimeFigureOut">
              <a:rPr lang="en-US" smtClean="0"/>
              <a:t>10/8/2021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9F1BA5-BAE4-45B7-B8BD-B0F77E0C56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53726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900650-DC0D-4C0C-A7B0-20F1A921F1DD}" type="datetimeFigureOut">
              <a:rPr lang="en-US" smtClean="0"/>
              <a:t>10/8/2021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9F1BA5-BAE4-45B7-B8BD-B0F77E0C56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54308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900650-DC0D-4C0C-A7B0-20F1A921F1DD}" type="datetimeFigureOut">
              <a:rPr lang="en-US" smtClean="0"/>
              <a:t>10/8/2021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9F1BA5-BAE4-45B7-B8BD-B0F77E0C56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76504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900650-DC0D-4C0C-A7B0-20F1A921F1DD}" type="datetimeFigureOut">
              <a:rPr lang="en-US" smtClean="0"/>
              <a:t>10/8/2021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9F1BA5-BAE4-45B7-B8BD-B0F77E0C56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94505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900650-DC0D-4C0C-A7B0-20F1A921F1DD}" type="datetimeFigureOut">
              <a:rPr lang="en-US" smtClean="0"/>
              <a:t>10/8/2021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9F1BA5-BAE4-45B7-B8BD-B0F77E0C56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33681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900650-DC0D-4C0C-A7B0-20F1A921F1DD}" type="datetimeFigureOut">
              <a:rPr lang="en-US" smtClean="0"/>
              <a:t>10/8/2021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9F1BA5-BAE4-45B7-B8BD-B0F77E0C56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68641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900650-DC0D-4C0C-A7B0-20F1A921F1DD}" type="datetimeFigureOut">
              <a:rPr lang="en-US" smtClean="0"/>
              <a:t>10/8/2021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9F1BA5-BAE4-45B7-B8BD-B0F77E0C56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80478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900650-DC0D-4C0C-A7B0-20F1A921F1DD}" type="datetimeFigureOut">
              <a:rPr lang="en-US" smtClean="0"/>
              <a:t>10/8/2021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9F1BA5-BAE4-45B7-B8BD-B0F77E0C56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53150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5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hyperlink" Target="mailto:Stephen.Versen@vdacs.virginia.gov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www.vdacs.virginia.gov/agribusiness" TargetMode="External"/><Relationship Id="rId4" Type="http://schemas.openxmlformats.org/officeDocument/2006/relationships/hyperlink" Target="mailto:Jennifer.Perkins@vdacs.virginia.gov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11288684" y="6266187"/>
            <a:ext cx="3158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4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838200" y="221432"/>
            <a:ext cx="10515600" cy="1325563"/>
          </a:xfrm>
        </p:spPr>
        <p:txBody>
          <a:bodyPr>
            <a:noAutofit/>
          </a:bodyPr>
          <a:lstStyle/>
          <a:p>
            <a:r>
              <a:rPr lang="en-US" sz="3600" b="1" i="1" dirty="0" smtClean="0">
                <a:solidFill>
                  <a:schemeClr val="accent6">
                    <a:lumMod val="50000"/>
                  </a:schemeClr>
                </a:solidFill>
              </a:rPr>
              <a:t>Introducing the new</a:t>
            </a:r>
            <a:endParaRPr lang="en-US" sz="3600" b="1" i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2" name="Content Placeholder 1"/>
          <p:cNvSpPr>
            <a:spLocks noGrp="1" noChangeArrowheads="1"/>
          </p:cNvSpPr>
          <p:nvPr>
            <p:ph idx="1"/>
          </p:nvPr>
        </p:nvSpPr>
        <p:spPr bwMode="auto">
          <a:xfrm>
            <a:off x="516331" y="1107018"/>
            <a:ext cx="10983813" cy="3570208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mbria" panose="02040503050406030204" pitchFamily="18" charset="0"/>
                <a:cs typeface="Arial" panose="020B0604020202020204" pitchFamily="34" charset="0"/>
              </a:rPr>
              <a:t>Governor’s Agriculture</a:t>
            </a:r>
            <a:r>
              <a:rPr kumimoji="0" lang="en-US" altLang="en-US" b="0" i="0" u="none" strike="noStrike" cap="none" normalizeH="0" dirty="0" smtClean="0">
                <a:ln>
                  <a:noFill/>
                </a:ln>
                <a:solidFill>
                  <a:srgbClr val="000000"/>
                </a:solidFill>
                <a:effectLst/>
                <a:latin typeface="Cambria" panose="02040503050406030204" pitchFamily="18" charset="0"/>
                <a:cs typeface="Arial" panose="020B0604020202020204" pitchFamily="34" charset="0"/>
              </a:rPr>
              <a:t> and Forestry Industry Development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altLang="en-US" sz="1800" baseline="0" dirty="0">
              <a:solidFill>
                <a:srgbClr val="000000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0" lvl="0" indent="0" algn="ctr">
              <a:lnSpc>
                <a:spcPct val="100000"/>
              </a:lnSpc>
              <a:buNone/>
            </a:pPr>
            <a:r>
              <a:rPr lang="en-US" sz="4800" b="1" dirty="0">
                <a:solidFill>
                  <a:schemeClr val="accent6">
                    <a:lumMod val="50000"/>
                  </a:schemeClr>
                </a:solidFill>
              </a:rPr>
              <a:t>AFID </a:t>
            </a:r>
            <a:r>
              <a:rPr lang="en-US" sz="4800" b="1" dirty="0" smtClean="0">
                <a:solidFill>
                  <a:schemeClr val="accent6">
                    <a:lumMod val="50000"/>
                  </a:schemeClr>
                </a:solidFill>
              </a:rPr>
              <a:t>Infrastructure</a:t>
            </a:r>
          </a:p>
          <a:p>
            <a:pPr marL="0" lvl="0" indent="0" algn="ctr">
              <a:lnSpc>
                <a:spcPct val="100000"/>
              </a:lnSpc>
              <a:buNone/>
            </a:pPr>
            <a:r>
              <a:rPr lang="en-US" sz="4000" b="1" dirty="0" smtClean="0">
                <a:solidFill>
                  <a:schemeClr val="accent6">
                    <a:lumMod val="50000"/>
                  </a:schemeClr>
                </a:solidFill>
              </a:rPr>
              <a:t>Grant Program</a:t>
            </a:r>
            <a:endParaRPr lang="en-US" sz="4000" b="1" dirty="0">
              <a:solidFill>
                <a:schemeClr val="accent6">
                  <a:lumMod val="50000"/>
                </a:schemeClr>
              </a:solidFill>
            </a:endParaRPr>
          </a:p>
          <a:p>
            <a:pPr marL="0" lvl="0" indent="0" algn="ctr">
              <a:lnSpc>
                <a:spcPct val="100000"/>
              </a:lnSpc>
              <a:buNone/>
            </a:pPr>
            <a:endParaRPr kumimoji="0" lang="en-US" altLang="en-US" sz="2000" b="0" i="0" u="none" strike="noStrike" cap="none" normalizeH="0" dirty="0" smtClean="0">
              <a:ln>
                <a:noFill/>
              </a:ln>
              <a:solidFill>
                <a:srgbClr val="186C39"/>
              </a:solidFill>
              <a:effectLst/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0" lvl="0" indent="0" algn="ctr">
              <a:lnSpc>
                <a:spcPct val="100000"/>
              </a:lnSpc>
              <a:buNone/>
            </a:pPr>
            <a:r>
              <a:rPr lang="en-US" altLang="en-US" sz="2400" dirty="0" smtClean="0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A new tool for local governments to support </a:t>
            </a:r>
            <a:r>
              <a:rPr lang="en-US" sz="2400" dirty="0" smtClean="0">
                <a:latin typeface="Cambria" panose="02040503050406030204" pitchFamily="18" charset="0"/>
                <a:ea typeface="Cambria" panose="02040503050406030204" pitchFamily="18" charset="0"/>
              </a:rPr>
              <a:t>community </a:t>
            </a:r>
            <a:r>
              <a:rPr 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infrastructure </a:t>
            </a:r>
            <a:endParaRPr lang="en-US" sz="2400" dirty="0" smtClean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0" lvl="0" indent="0" algn="ctr">
              <a:lnSpc>
                <a:spcPct val="100000"/>
              </a:lnSpc>
              <a:buNone/>
            </a:pPr>
            <a:r>
              <a:rPr lang="en-US" sz="2400" dirty="0" smtClean="0">
                <a:latin typeface="Cambria" panose="02040503050406030204" pitchFamily="18" charset="0"/>
                <a:ea typeface="Cambria" panose="02040503050406030204" pitchFamily="18" charset="0"/>
              </a:rPr>
              <a:t>development projects </a:t>
            </a:r>
            <a:r>
              <a:rPr 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that support local food production and sustainable agriculture</a:t>
            </a:r>
            <a:endParaRPr kumimoji="0" lang="en-US" altLang="en-US" sz="2400" b="0" i="0" u="none" strike="noStrike" cap="none" normalizeH="0" dirty="0" smtClean="0">
              <a:ln>
                <a:noFill/>
              </a:ln>
              <a:effectLst/>
              <a:latin typeface="Cambria" panose="02040503050406030204" pitchFamily="18" charset="0"/>
              <a:ea typeface="Cambria" panose="02040503050406030204" pitchFamily="18" charset="0"/>
              <a:cs typeface="Arial" panose="020B0604020202020204" pitchFamily="34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6331" y="4615302"/>
            <a:ext cx="11159337" cy="20302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94171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6331" y="4626003"/>
            <a:ext cx="11159337" cy="2030267"/>
          </a:xfrm>
          <a:prstGeom prst="rect">
            <a:avLst/>
          </a:prstGeom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-323273" y="-92472"/>
            <a:ext cx="11727873" cy="1325563"/>
          </a:xfrm>
        </p:spPr>
        <p:txBody>
          <a:bodyPr/>
          <a:lstStyle/>
          <a:p>
            <a:pPr algn="ctr"/>
            <a:r>
              <a:rPr lang="en-US" b="1" dirty="0" smtClean="0">
                <a:solidFill>
                  <a:schemeClr val="accent6">
                    <a:lumMod val="50000"/>
                  </a:schemeClr>
                </a:solidFill>
              </a:rPr>
              <a:t>AFID </a:t>
            </a:r>
            <a:r>
              <a:rPr lang="en-US" b="1" dirty="0">
                <a:solidFill>
                  <a:schemeClr val="accent6">
                    <a:lumMod val="50000"/>
                  </a:schemeClr>
                </a:solidFill>
              </a:rPr>
              <a:t>Infrastructure </a:t>
            </a:r>
            <a:r>
              <a:rPr lang="en-US" b="1" dirty="0" smtClean="0">
                <a:solidFill>
                  <a:schemeClr val="accent6">
                    <a:lumMod val="50000"/>
                  </a:schemeClr>
                </a:solidFill>
              </a:rPr>
              <a:t>Grant – Reduced Match</a:t>
            </a:r>
            <a:endParaRPr lang="en-US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838200" y="1114697"/>
            <a:ext cx="10766368" cy="425687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The AFID Infrastructure Grant offers two types of match reduction</a:t>
            </a:r>
          </a:p>
          <a:p>
            <a:pPr marL="0" indent="0">
              <a:buNone/>
            </a:pPr>
            <a:endParaRPr lang="en-US" sz="800" dirty="0" smtClean="0"/>
          </a:p>
          <a:p>
            <a:pPr marL="514350" indent="-514350">
              <a:buAutoNum type="arabicPeriod"/>
            </a:pPr>
            <a:r>
              <a:rPr lang="en-US" dirty="0" smtClean="0"/>
              <a:t>Reduced </a:t>
            </a:r>
            <a:r>
              <a:rPr lang="en-US" u="sng" dirty="0"/>
              <a:t>Applicant Match </a:t>
            </a:r>
            <a:r>
              <a:rPr lang="en-US" dirty="0"/>
              <a:t>for Projects in Economically Distressed Localities </a:t>
            </a:r>
            <a:endParaRPr lang="en-US" dirty="0" smtClean="0"/>
          </a:p>
          <a:p>
            <a:pPr lvl="1"/>
            <a:r>
              <a:rPr lang="en-US" dirty="0" smtClean="0"/>
              <a:t>Provides relief to local governments supportive of the project, but who have limited public dollars to commit by allowing other funders to provide match</a:t>
            </a:r>
            <a:endParaRPr lang="en-US" dirty="0"/>
          </a:p>
          <a:p>
            <a:pPr marL="514350" indent="-514350">
              <a:buAutoNum type="arabicPeriod"/>
            </a:pPr>
            <a:r>
              <a:rPr lang="en-US" dirty="0" smtClean="0"/>
              <a:t>Reduced </a:t>
            </a:r>
            <a:r>
              <a:rPr lang="en-US" u="sng" dirty="0" smtClean="0"/>
              <a:t>Total Match </a:t>
            </a:r>
            <a:r>
              <a:rPr lang="en-US" dirty="0" smtClean="0"/>
              <a:t>for projects located in under-served areas or projects benefitting multiple producers</a:t>
            </a:r>
          </a:p>
          <a:p>
            <a:pPr lvl="1"/>
            <a:r>
              <a:rPr lang="en-US" dirty="0" smtClean="0"/>
              <a:t>Incentivizes these desired categories of projects by reducing required Total match by half.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14627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2115" y="4665474"/>
            <a:ext cx="11159337" cy="2030267"/>
          </a:xfrm>
          <a:prstGeom prst="rect">
            <a:avLst/>
          </a:prstGeom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838200" y="-92472"/>
            <a:ext cx="10515600" cy="1325563"/>
          </a:xfrm>
        </p:spPr>
        <p:txBody>
          <a:bodyPr/>
          <a:lstStyle/>
          <a:p>
            <a:pPr algn="ctr"/>
            <a:r>
              <a:rPr lang="en-US" b="1" dirty="0" smtClean="0">
                <a:solidFill>
                  <a:schemeClr val="accent6">
                    <a:lumMod val="50000"/>
                  </a:schemeClr>
                </a:solidFill>
              </a:rPr>
              <a:t>AFID </a:t>
            </a:r>
            <a:r>
              <a:rPr lang="en-US" b="1" dirty="0">
                <a:solidFill>
                  <a:schemeClr val="accent6">
                    <a:lumMod val="50000"/>
                  </a:schemeClr>
                </a:solidFill>
              </a:rPr>
              <a:t>Infrastructure </a:t>
            </a:r>
            <a:r>
              <a:rPr lang="en-US" b="1" dirty="0" smtClean="0">
                <a:solidFill>
                  <a:schemeClr val="accent6">
                    <a:lumMod val="50000"/>
                  </a:schemeClr>
                </a:solidFill>
              </a:rPr>
              <a:t>Grant – </a:t>
            </a:r>
            <a:br>
              <a:rPr lang="en-US" b="1" dirty="0" smtClean="0">
                <a:solidFill>
                  <a:schemeClr val="accent6">
                    <a:lumMod val="50000"/>
                  </a:schemeClr>
                </a:solidFill>
              </a:rPr>
            </a:br>
            <a:r>
              <a:rPr lang="en-US" b="1" dirty="0" smtClean="0">
                <a:solidFill>
                  <a:schemeClr val="accent6">
                    <a:lumMod val="50000"/>
                  </a:schemeClr>
                </a:solidFill>
              </a:rPr>
              <a:t>Reduced Applicant Match</a:t>
            </a:r>
            <a:endParaRPr lang="en-US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838200" y="1114697"/>
            <a:ext cx="10766368" cy="4256872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1</a:t>
            </a:r>
            <a:r>
              <a:rPr lang="en-US" dirty="0"/>
              <a:t>. Reduced </a:t>
            </a:r>
            <a:r>
              <a:rPr lang="en-US" u="sng" dirty="0"/>
              <a:t>Applicant Match </a:t>
            </a:r>
            <a:r>
              <a:rPr lang="en-US" dirty="0"/>
              <a:t>for Projects in Economically Distressed Localities </a:t>
            </a:r>
          </a:p>
          <a:p>
            <a:pPr>
              <a:spcBef>
                <a:spcPts val="1800"/>
              </a:spcBef>
            </a:pPr>
            <a:r>
              <a:rPr lang="en-US" dirty="0" smtClean="0"/>
              <a:t>Applications </a:t>
            </a:r>
            <a:r>
              <a:rPr lang="en-US" i="1" dirty="0" smtClean="0"/>
              <a:t>still</a:t>
            </a:r>
            <a:r>
              <a:rPr lang="en-US" dirty="0" smtClean="0"/>
              <a:t> require dollar-for-dollar Total Match, but </a:t>
            </a:r>
            <a:r>
              <a:rPr lang="en-US" i="1" dirty="0" smtClean="0"/>
              <a:t>only</a:t>
            </a:r>
            <a:r>
              <a:rPr lang="en-US" dirty="0" smtClean="0"/>
              <a:t> 10% of match must be Applicant Match</a:t>
            </a:r>
          </a:p>
          <a:p>
            <a:pPr>
              <a:spcBef>
                <a:spcPts val="1800"/>
              </a:spcBef>
            </a:pPr>
            <a:r>
              <a:rPr lang="en-US" dirty="0"/>
              <a:t>Up to 90% of match can come from Other Match sources (i.e. Federal grants, non-profit contributions, Tobacco Commission funds)</a:t>
            </a:r>
          </a:p>
          <a:p>
            <a:pPr>
              <a:spcBef>
                <a:spcPts val="1800"/>
              </a:spcBef>
            </a:pPr>
            <a:r>
              <a:rPr lang="en-US" dirty="0" smtClean="0"/>
              <a:t>Of </a:t>
            </a:r>
            <a:r>
              <a:rPr lang="en-US" dirty="0"/>
              <a:t>the required 10% Applicant Match, </a:t>
            </a:r>
            <a:r>
              <a:rPr lang="en-US" dirty="0" smtClean="0"/>
              <a:t>up to half may </a:t>
            </a:r>
            <a:r>
              <a:rPr lang="en-US" dirty="0"/>
              <a:t>be Local In-kind </a:t>
            </a:r>
            <a:r>
              <a:rPr lang="en-US" dirty="0" smtClean="0"/>
              <a:t>Match (i.e. staff time), at least half must be local cash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2981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6331" y="4626003"/>
            <a:ext cx="11159337" cy="2030267"/>
          </a:xfrm>
          <a:prstGeom prst="rect">
            <a:avLst/>
          </a:prstGeom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-323273" y="-92472"/>
            <a:ext cx="11727873" cy="1325563"/>
          </a:xfrm>
        </p:spPr>
        <p:txBody>
          <a:bodyPr/>
          <a:lstStyle/>
          <a:p>
            <a:pPr algn="ctr"/>
            <a:r>
              <a:rPr lang="en-US" b="1" dirty="0" smtClean="0">
                <a:solidFill>
                  <a:schemeClr val="accent6">
                    <a:lumMod val="50000"/>
                  </a:schemeClr>
                </a:solidFill>
              </a:rPr>
              <a:t>AFID </a:t>
            </a:r>
            <a:r>
              <a:rPr lang="en-US" b="1" dirty="0">
                <a:solidFill>
                  <a:schemeClr val="accent6">
                    <a:lumMod val="50000"/>
                  </a:schemeClr>
                </a:solidFill>
              </a:rPr>
              <a:t>Infrastructure </a:t>
            </a:r>
            <a:r>
              <a:rPr lang="en-US" b="1" dirty="0" smtClean="0">
                <a:solidFill>
                  <a:schemeClr val="accent6">
                    <a:lumMod val="50000"/>
                  </a:schemeClr>
                </a:solidFill>
              </a:rPr>
              <a:t>Grant – Reduced Match</a:t>
            </a:r>
            <a:endParaRPr lang="en-US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32225601"/>
              </p:ext>
            </p:extLst>
          </p:nvPr>
        </p:nvGraphicFramePr>
        <p:xfrm>
          <a:off x="889000" y="1046636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667448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5090" y="4718101"/>
            <a:ext cx="11159337" cy="2030267"/>
          </a:xfrm>
          <a:prstGeom prst="rect">
            <a:avLst/>
          </a:prstGeom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50768" y="-91063"/>
            <a:ext cx="11353800" cy="1118705"/>
          </a:xfrm>
        </p:spPr>
        <p:txBody>
          <a:bodyPr/>
          <a:lstStyle/>
          <a:p>
            <a:pPr algn="ctr"/>
            <a:r>
              <a:rPr lang="en-US" b="1" dirty="0" smtClean="0">
                <a:solidFill>
                  <a:schemeClr val="accent6">
                    <a:lumMod val="50000"/>
                  </a:schemeClr>
                </a:solidFill>
              </a:rPr>
              <a:t>AFID </a:t>
            </a:r>
            <a:r>
              <a:rPr lang="en-US" b="1" dirty="0">
                <a:solidFill>
                  <a:schemeClr val="accent6">
                    <a:lumMod val="50000"/>
                  </a:schemeClr>
                </a:solidFill>
              </a:rPr>
              <a:t>Infrastructure </a:t>
            </a:r>
            <a:r>
              <a:rPr lang="en-US" b="1" dirty="0" smtClean="0">
                <a:solidFill>
                  <a:schemeClr val="accent6">
                    <a:lumMod val="50000"/>
                  </a:schemeClr>
                </a:solidFill>
              </a:rPr>
              <a:t>Grant – Reduced Total Match</a:t>
            </a:r>
            <a:endParaRPr lang="en-US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624950" y="1114697"/>
            <a:ext cx="10979618" cy="425687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2. </a:t>
            </a:r>
            <a:r>
              <a:rPr lang="en-US" dirty="0"/>
              <a:t>Reduced </a:t>
            </a:r>
            <a:r>
              <a:rPr lang="en-US" u="sng" dirty="0"/>
              <a:t>Total Match </a:t>
            </a:r>
            <a:r>
              <a:rPr lang="en-US" dirty="0"/>
              <a:t>for Projects Benefitting Multiple </a:t>
            </a:r>
            <a:r>
              <a:rPr lang="en-US" dirty="0" smtClean="0"/>
              <a:t>Producers or Projects </a:t>
            </a:r>
            <a:r>
              <a:rPr lang="en-US" dirty="0"/>
              <a:t>in Underserved Communities  </a:t>
            </a:r>
            <a:endParaRPr lang="en-US" dirty="0" smtClean="0"/>
          </a:p>
          <a:p>
            <a:r>
              <a:rPr lang="en-US" sz="2400" dirty="0" smtClean="0"/>
              <a:t>Applications require only $1 of Total Match for every $2 of AFID Funds requested</a:t>
            </a:r>
          </a:p>
          <a:p>
            <a:r>
              <a:rPr lang="en-US" sz="2400" dirty="0"/>
              <a:t>Projects Benefitting Multiple Producers </a:t>
            </a:r>
            <a:r>
              <a:rPr lang="en-US" sz="2400" dirty="0" smtClean="0"/>
              <a:t>are those projects directly and tangibly benefitting at least two or more small, independent producers </a:t>
            </a:r>
          </a:p>
          <a:p>
            <a:r>
              <a:rPr lang="en-US" sz="2400" dirty="0" smtClean="0"/>
              <a:t>Underserved Communities* identified using USDA Food </a:t>
            </a:r>
            <a:r>
              <a:rPr lang="en-US" sz="2400" dirty="0"/>
              <a:t>Research Atlas </a:t>
            </a:r>
            <a:r>
              <a:rPr lang="en-US" sz="2400" dirty="0" smtClean="0"/>
              <a:t>mapping tool</a:t>
            </a:r>
          </a:p>
          <a:p>
            <a:pPr marL="0" indent="0" algn="ctr">
              <a:buNone/>
            </a:pPr>
            <a:r>
              <a:rPr lang="en-US" sz="2400" dirty="0">
                <a:solidFill>
                  <a:srgbClr val="0070C0"/>
                </a:solidFill>
              </a:rPr>
              <a:t>https://www.ers.usda.gov/data-products/food-access-research-atlas/</a:t>
            </a:r>
            <a:endParaRPr lang="en-US" sz="2400" dirty="0" smtClean="0">
              <a:solidFill>
                <a:srgbClr val="0070C0"/>
              </a:solidFill>
            </a:endParaRPr>
          </a:p>
          <a:p>
            <a:pPr marL="0" indent="0">
              <a:spcBef>
                <a:spcPts val="1800"/>
              </a:spcBef>
              <a:buNone/>
            </a:pPr>
            <a:r>
              <a:rPr lang="en-US" sz="1400" dirty="0" smtClean="0"/>
              <a:t>*Underserved Communities are defined as Low-income census tracts where a significant number of residents is more than 1 mile (urban) or 10 miles (rural) from the nearest grocery store, or a census tract that is adjacent to such a tract that has a poverty rate of 20% or higher or a median family income less than 80% of median family income for the state or metro area</a:t>
            </a:r>
          </a:p>
        </p:txBody>
      </p:sp>
    </p:spTree>
    <p:extLst>
      <p:ext uri="{BB962C8B-B14F-4D97-AF65-F5344CB8AC3E}">
        <p14:creationId xmlns:p14="http://schemas.microsoft.com/office/powerpoint/2010/main" val="25351595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2115" y="4665474"/>
            <a:ext cx="11159337" cy="2030267"/>
          </a:xfrm>
          <a:prstGeom prst="rect">
            <a:avLst/>
          </a:prstGeom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838199" y="221565"/>
            <a:ext cx="10515600" cy="1325563"/>
          </a:xfrm>
        </p:spPr>
        <p:txBody>
          <a:bodyPr/>
          <a:lstStyle/>
          <a:p>
            <a:pPr algn="ctr"/>
            <a:r>
              <a:rPr lang="en-US" b="1" dirty="0" smtClean="0">
                <a:solidFill>
                  <a:schemeClr val="accent6">
                    <a:lumMod val="50000"/>
                  </a:schemeClr>
                </a:solidFill>
              </a:rPr>
              <a:t>AFID </a:t>
            </a:r>
            <a:r>
              <a:rPr lang="en-US" b="1" dirty="0">
                <a:solidFill>
                  <a:schemeClr val="accent6">
                    <a:lumMod val="50000"/>
                  </a:schemeClr>
                </a:solidFill>
              </a:rPr>
              <a:t>Infrastructure </a:t>
            </a:r>
            <a:r>
              <a:rPr lang="en-US" b="1" dirty="0" smtClean="0">
                <a:solidFill>
                  <a:schemeClr val="accent6">
                    <a:lumMod val="50000"/>
                  </a:schemeClr>
                </a:solidFill>
              </a:rPr>
              <a:t>Grant – </a:t>
            </a:r>
            <a:br>
              <a:rPr lang="en-US" b="1" dirty="0" smtClean="0">
                <a:solidFill>
                  <a:schemeClr val="accent6">
                    <a:lumMod val="50000"/>
                  </a:schemeClr>
                </a:solidFill>
              </a:rPr>
            </a:br>
            <a:r>
              <a:rPr lang="en-US" b="1" dirty="0" smtClean="0">
                <a:solidFill>
                  <a:schemeClr val="accent6">
                    <a:lumMod val="50000"/>
                  </a:schemeClr>
                </a:solidFill>
              </a:rPr>
              <a:t>Reduced Applicant Match</a:t>
            </a:r>
            <a:endParaRPr lang="en-US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838200" y="1114697"/>
            <a:ext cx="10766368" cy="4256872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  <p:graphicFrame>
        <p:nvGraphicFramePr>
          <p:cNvPr id="6" name="Chart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35696773"/>
              </p:ext>
            </p:extLst>
          </p:nvPr>
        </p:nvGraphicFramePr>
        <p:xfrm>
          <a:off x="5036695" y="1340382"/>
          <a:ext cx="6704757" cy="43402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7" name="Chart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37083870"/>
              </p:ext>
            </p:extLst>
          </p:nvPr>
        </p:nvGraphicFramePr>
        <p:xfrm>
          <a:off x="1108776" y="1340382"/>
          <a:ext cx="4618895" cy="435528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6196415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6331" y="4547062"/>
            <a:ext cx="11159337" cy="2030267"/>
          </a:xfrm>
          <a:prstGeom prst="rect">
            <a:avLst/>
          </a:prstGeom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838200" y="-92472"/>
            <a:ext cx="10515600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 smtClean="0">
                <a:solidFill>
                  <a:schemeClr val="accent6">
                    <a:lumMod val="50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accent6">
                    <a:lumMod val="50000"/>
                  </a:schemeClr>
                </a:solidFill>
              </a:rPr>
            </a:br>
            <a:r>
              <a:rPr lang="en-US" b="1" dirty="0" smtClean="0">
                <a:solidFill>
                  <a:schemeClr val="accent6">
                    <a:lumMod val="50000"/>
                  </a:schemeClr>
                </a:solidFill>
              </a:rPr>
              <a:t>…and now for an educational trip to the City of</a:t>
            </a:r>
            <a:br>
              <a:rPr lang="en-US" b="1" dirty="0" smtClean="0">
                <a:solidFill>
                  <a:schemeClr val="accent6">
                    <a:lumMod val="50000"/>
                  </a:schemeClr>
                </a:solidFill>
              </a:rPr>
            </a:br>
            <a:r>
              <a:rPr lang="en-US" b="1" dirty="0" err="1" smtClean="0">
                <a:solidFill>
                  <a:schemeClr val="accent6">
                    <a:lumMod val="50000"/>
                  </a:schemeClr>
                </a:solidFill>
              </a:rPr>
              <a:t>Exampleton</a:t>
            </a:r>
            <a:r>
              <a:rPr lang="en-US" b="1" dirty="0" smtClean="0">
                <a:solidFill>
                  <a:schemeClr val="accent6">
                    <a:lumMod val="50000"/>
                  </a:schemeClr>
                </a:solidFill>
              </a:rPr>
              <a:t> and surrounding Example County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Example County is not economically distressed, </a:t>
            </a:r>
            <a:br>
              <a:rPr lang="en-US" dirty="0" smtClean="0"/>
            </a:br>
            <a:r>
              <a:rPr lang="en-US" dirty="0" smtClean="0"/>
              <a:t>while the City of </a:t>
            </a:r>
            <a:r>
              <a:rPr lang="en-US" dirty="0" err="1" smtClean="0"/>
              <a:t>Exampleton</a:t>
            </a:r>
            <a:r>
              <a:rPr lang="en-US" dirty="0" smtClean="0"/>
              <a:t> is Economically Distressed</a:t>
            </a:r>
          </a:p>
          <a:p>
            <a:pPr marL="0" indent="0">
              <a:buNone/>
            </a:pPr>
            <a:r>
              <a:rPr lang="en-US" dirty="0" smtClean="0"/>
              <a:t>We will review three projects: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New packaging equipment for a meat processing facility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Additional coolers for a farmers market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New pasteurizer for small dairy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16009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6331" y="4547062"/>
            <a:ext cx="11159337" cy="2030267"/>
          </a:xfrm>
          <a:prstGeom prst="rect">
            <a:avLst/>
          </a:prstGeom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838200" y="-92472"/>
            <a:ext cx="10515600" cy="1325563"/>
          </a:xfrm>
        </p:spPr>
        <p:txBody>
          <a:bodyPr/>
          <a:lstStyle/>
          <a:p>
            <a:pPr algn="ctr"/>
            <a:r>
              <a:rPr lang="en-US" b="1" dirty="0" smtClean="0">
                <a:solidFill>
                  <a:schemeClr val="accent6">
                    <a:lumMod val="50000"/>
                  </a:schemeClr>
                </a:solidFill>
              </a:rPr>
              <a:t>AFID </a:t>
            </a:r>
            <a:r>
              <a:rPr lang="en-US" b="1" dirty="0">
                <a:solidFill>
                  <a:schemeClr val="accent6">
                    <a:lumMod val="50000"/>
                  </a:schemeClr>
                </a:solidFill>
              </a:rPr>
              <a:t>Infrastructure </a:t>
            </a:r>
            <a:r>
              <a:rPr lang="en-US" b="1" dirty="0" smtClean="0">
                <a:solidFill>
                  <a:schemeClr val="accent6">
                    <a:lumMod val="50000"/>
                  </a:schemeClr>
                </a:solidFill>
              </a:rPr>
              <a:t>Grant – Sample Project</a:t>
            </a:r>
            <a:endParaRPr lang="en-US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838200" y="1052945"/>
            <a:ext cx="10515600" cy="4918363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sz="3300" b="1" dirty="0" smtClean="0"/>
              <a:t>Example #1: Vacuum-pack &amp; labeling machine for local abattoir</a:t>
            </a:r>
          </a:p>
          <a:p>
            <a:r>
              <a:rPr lang="en-US" dirty="0" smtClean="0"/>
              <a:t>Example County’s favorite meat processing facility needs new packaging equipment that will make local meat producers products look nicer and keep product fresh longer.  </a:t>
            </a:r>
          </a:p>
          <a:p>
            <a:endParaRPr lang="en-US" sz="1000" dirty="0" smtClean="0"/>
          </a:p>
          <a:p>
            <a:r>
              <a:rPr lang="en-US" dirty="0" smtClean="0"/>
              <a:t>Total needed for the project: $12,000</a:t>
            </a:r>
          </a:p>
          <a:p>
            <a:pPr lvl="1"/>
            <a:r>
              <a:rPr lang="en-US" dirty="0" smtClean="0"/>
              <a:t>$</a:t>
            </a:r>
            <a:r>
              <a:rPr lang="en-US" dirty="0"/>
              <a:t>7</a:t>
            </a:r>
            <a:r>
              <a:rPr lang="en-US" dirty="0" smtClean="0"/>
              <a:t>,000 purchase price of vacuum packing equipment </a:t>
            </a:r>
          </a:p>
          <a:p>
            <a:pPr lvl="1"/>
            <a:r>
              <a:rPr lang="en-US" dirty="0" smtClean="0"/>
              <a:t>$</a:t>
            </a:r>
            <a:r>
              <a:rPr lang="en-US" dirty="0"/>
              <a:t>3,000 purchase price of </a:t>
            </a:r>
            <a:r>
              <a:rPr lang="en-US" dirty="0" smtClean="0"/>
              <a:t>labeling machine</a:t>
            </a:r>
          </a:p>
          <a:p>
            <a:pPr lvl="1"/>
            <a:r>
              <a:rPr lang="en-US" dirty="0" smtClean="0"/>
              <a:t>$2,000 for delivery and installation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Example County is not economically distressed, but this </a:t>
            </a:r>
            <a:r>
              <a:rPr lang="en-US" dirty="0"/>
              <a:t>project </a:t>
            </a:r>
            <a:r>
              <a:rPr lang="en-US" dirty="0" smtClean="0"/>
              <a:t>will directly benefit </a:t>
            </a:r>
            <a:r>
              <a:rPr lang="en-US" dirty="0"/>
              <a:t>multiple </a:t>
            </a:r>
            <a:r>
              <a:rPr lang="en-US" dirty="0" smtClean="0"/>
              <a:t>small producers</a:t>
            </a:r>
            <a:endParaRPr lang="en-US" dirty="0"/>
          </a:p>
          <a:p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/>
              <a:t>	</a:t>
            </a:r>
            <a:endParaRPr lang="en-US" dirty="0" smtClean="0"/>
          </a:p>
          <a:p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00042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6331" y="4547062"/>
            <a:ext cx="11159337" cy="2030267"/>
          </a:xfrm>
          <a:prstGeom prst="rect">
            <a:avLst/>
          </a:prstGeom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838199" y="-121513"/>
            <a:ext cx="10515600" cy="1325563"/>
          </a:xfrm>
        </p:spPr>
        <p:txBody>
          <a:bodyPr/>
          <a:lstStyle/>
          <a:p>
            <a:pPr algn="ctr"/>
            <a:r>
              <a:rPr lang="en-US" b="1" dirty="0" smtClean="0">
                <a:solidFill>
                  <a:schemeClr val="accent6">
                    <a:lumMod val="50000"/>
                  </a:schemeClr>
                </a:solidFill>
              </a:rPr>
              <a:t>Example #1 - Budget</a:t>
            </a:r>
            <a:endParaRPr lang="en-US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	</a:t>
            </a:r>
          </a:p>
          <a:p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838199" y="1001836"/>
            <a:ext cx="5081406" cy="44935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 dirty="0" smtClean="0"/>
              <a:t>To complete the project, </a:t>
            </a:r>
            <a:r>
              <a:rPr lang="en-US" sz="2200" dirty="0" err="1" smtClean="0"/>
              <a:t>Exampleton</a:t>
            </a:r>
            <a:r>
              <a:rPr lang="en-US" sz="2200" dirty="0" smtClean="0"/>
              <a:t> needs $12,000 in cash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 dirty="0" smtClean="0"/>
              <a:t>Because the project is serving multiple producers, it only requires 2-1 in Total Match, so the AFID award is $8,000 and Total Match requirement is $4,000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 dirty="0" smtClean="0"/>
              <a:t>Because the project is not in an economically distressed area, the Applicant Match requirement is at least 50% - or $2,000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 dirty="0" smtClean="0"/>
              <a:t>The project is also being supported by a $2,000 grant from the non-profit United Ag Boosters of </a:t>
            </a:r>
            <a:r>
              <a:rPr lang="en-US" sz="2200" dirty="0" err="1" smtClean="0"/>
              <a:t>Exampleton</a:t>
            </a:r>
            <a:endParaRPr lang="en-US" sz="2200" dirty="0"/>
          </a:p>
        </p:txBody>
      </p:sp>
      <p:graphicFrame>
        <p:nvGraphicFramePr>
          <p:cNvPr id="9" name="Content Placeholder 1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65933666"/>
              </p:ext>
            </p:extLst>
          </p:nvPr>
        </p:nvGraphicFramePr>
        <p:xfrm>
          <a:off x="6377146" y="1234341"/>
          <a:ext cx="4506443" cy="4693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93948">
                  <a:extLst>
                    <a:ext uri="{9D8B030D-6E8A-4147-A177-3AD203B41FA5}">
                      <a16:colId xmlns:a16="http://schemas.microsoft.com/office/drawing/2014/main" val="99923"/>
                    </a:ext>
                  </a:extLst>
                </a:gridCol>
                <a:gridCol w="1412495">
                  <a:extLst>
                    <a:ext uri="{9D8B030D-6E8A-4147-A177-3AD203B41FA5}">
                      <a16:colId xmlns:a16="http://schemas.microsoft.com/office/drawing/2014/main" val="304744353"/>
                    </a:ext>
                  </a:extLst>
                </a:gridCol>
              </a:tblGrid>
              <a:tr h="316095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INCOME</a:t>
                      </a:r>
                      <a:r>
                        <a:rPr lang="en-US" sz="1600" baseline="0" dirty="0" smtClean="0"/>
                        <a:t> SOURCES</a:t>
                      </a:r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AMOUNT</a:t>
                      </a:r>
                      <a:endParaRPr lang="en-US" sz="16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4262788230"/>
                  </a:ext>
                </a:extLst>
              </a:tr>
              <a:tr h="316095">
                <a:tc>
                  <a:txBody>
                    <a:bodyPr/>
                    <a:lstStyle/>
                    <a:p>
                      <a:r>
                        <a:rPr lang="en-US" sz="1600" b="1" dirty="0" smtClean="0"/>
                        <a:t>AFID AWARD</a:t>
                      </a:r>
                      <a:endParaRPr lang="en-US" sz="16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/>
                        <a:t>$8,000</a:t>
                      </a:r>
                      <a:endParaRPr lang="en-US" sz="1600" b="1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10719881"/>
                  </a:ext>
                </a:extLst>
              </a:tr>
              <a:tr h="316095">
                <a:tc>
                  <a:txBody>
                    <a:bodyPr/>
                    <a:lstStyle/>
                    <a:p>
                      <a:r>
                        <a:rPr lang="en-US" sz="1600" b="1" dirty="0" smtClean="0"/>
                        <a:t>APPLICANT MATCH</a:t>
                      </a:r>
                      <a:endParaRPr lang="en-US" sz="16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245423679"/>
                  </a:ext>
                </a:extLst>
              </a:tr>
              <a:tr h="316095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Local</a:t>
                      </a:r>
                      <a:r>
                        <a:rPr lang="en-US" sz="1600" baseline="0" dirty="0" smtClean="0"/>
                        <a:t> Cash</a:t>
                      </a:r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$2,000</a:t>
                      </a:r>
                      <a:endParaRPr lang="en-US" sz="16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4095912250"/>
                  </a:ext>
                </a:extLst>
              </a:tr>
              <a:tr h="323843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Local In-kind</a:t>
                      </a:r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4103516237"/>
                  </a:ext>
                </a:extLst>
              </a:tr>
              <a:tr h="182278">
                <a:tc>
                  <a:txBody>
                    <a:bodyPr/>
                    <a:lstStyle/>
                    <a:p>
                      <a:r>
                        <a:rPr lang="en-US" sz="1600" b="1" u="none" dirty="0" smtClean="0"/>
                        <a:t>Subtotal</a:t>
                      </a:r>
                      <a:r>
                        <a:rPr lang="en-US" sz="1600" b="1" u="none" baseline="0" dirty="0" smtClean="0"/>
                        <a:t> Applicant Match</a:t>
                      </a:r>
                      <a:endParaRPr lang="en-US" sz="1600" b="1" u="non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1" u="none" dirty="0" smtClean="0"/>
                        <a:t>$2,000</a:t>
                      </a:r>
                      <a:endParaRPr lang="en-US" sz="1600" b="1" u="none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04990052"/>
                  </a:ext>
                </a:extLst>
              </a:tr>
              <a:tr h="316095">
                <a:tc>
                  <a:txBody>
                    <a:bodyPr/>
                    <a:lstStyle/>
                    <a:p>
                      <a:r>
                        <a:rPr lang="en-US" sz="1600" b="1" dirty="0" smtClean="0"/>
                        <a:t>OTHER</a:t>
                      </a:r>
                      <a:r>
                        <a:rPr lang="en-US" sz="1600" b="1" baseline="0" dirty="0" smtClean="0"/>
                        <a:t> MATCH</a:t>
                      </a:r>
                      <a:endParaRPr lang="en-US" sz="16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4125448505"/>
                  </a:ext>
                </a:extLst>
              </a:tr>
              <a:tr h="316095">
                <a:tc>
                  <a:txBody>
                    <a:bodyPr/>
                    <a:lstStyle/>
                    <a:p>
                      <a:r>
                        <a:rPr lang="en-US" sz="1600" b="0" dirty="0" smtClean="0"/>
                        <a:t>Foundation/Non-profit</a:t>
                      </a:r>
                      <a:endParaRPr lang="en-US" sz="1600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3104331319"/>
                  </a:ext>
                </a:extLst>
              </a:tr>
              <a:tr h="316095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        Cash</a:t>
                      </a:r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$2,000</a:t>
                      </a:r>
                      <a:endParaRPr lang="en-US" sz="16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3558785"/>
                  </a:ext>
                </a:extLst>
              </a:tr>
              <a:tr h="316095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        In-kind</a:t>
                      </a:r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4289585638"/>
                  </a:ext>
                </a:extLst>
              </a:tr>
              <a:tr h="316095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Tobacco Commission</a:t>
                      </a:r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3960033582"/>
                  </a:ext>
                </a:extLst>
              </a:tr>
              <a:tr h="316095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Other</a:t>
                      </a:r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$0</a:t>
                      </a:r>
                      <a:endParaRPr lang="en-US" sz="16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2096642205"/>
                  </a:ext>
                </a:extLst>
              </a:tr>
              <a:tr h="316095">
                <a:tc>
                  <a:txBody>
                    <a:bodyPr/>
                    <a:lstStyle/>
                    <a:p>
                      <a:r>
                        <a:rPr lang="en-US" sz="1600" b="1" dirty="0" smtClean="0"/>
                        <a:t>Subtotal Other</a:t>
                      </a:r>
                      <a:r>
                        <a:rPr lang="en-US" sz="1600" b="1" baseline="0" dirty="0" smtClean="0"/>
                        <a:t> Match</a:t>
                      </a:r>
                      <a:endParaRPr lang="en-US" sz="16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/>
                        <a:t>$2,000</a:t>
                      </a:r>
                      <a:endParaRPr lang="en-US" sz="1600" b="1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79271765"/>
                  </a:ext>
                </a:extLst>
              </a:tr>
              <a:tr h="316095">
                <a:tc>
                  <a:txBody>
                    <a:bodyPr/>
                    <a:lstStyle/>
                    <a:p>
                      <a:r>
                        <a:rPr lang="en-US" sz="1600" b="1" dirty="0" smtClean="0"/>
                        <a:t>TOTAL INCOME</a:t>
                      </a:r>
                      <a:endParaRPr lang="en-US" sz="16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/>
                        <a:t>$12,000</a:t>
                      </a:r>
                      <a:endParaRPr lang="en-US" sz="1600" b="1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1481855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717312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6331" y="4547062"/>
            <a:ext cx="11159337" cy="2030267"/>
          </a:xfrm>
          <a:prstGeom prst="rect">
            <a:avLst/>
          </a:prstGeom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838200" y="-92472"/>
            <a:ext cx="10515600" cy="1325563"/>
          </a:xfrm>
        </p:spPr>
        <p:txBody>
          <a:bodyPr/>
          <a:lstStyle/>
          <a:p>
            <a:pPr algn="ctr"/>
            <a:r>
              <a:rPr lang="en-US" b="1" dirty="0" smtClean="0">
                <a:solidFill>
                  <a:schemeClr val="accent6">
                    <a:lumMod val="50000"/>
                  </a:schemeClr>
                </a:solidFill>
              </a:rPr>
              <a:t>AFID </a:t>
            </a:r>
            <a:r>
              <a:rPr lang="en-US" b="1" dirty="0">
                <a:solidFill>
                  <a:schemeClr val="accent6">
                    <a:lumMod val="50000"/>
                  </a:schemeClr>
                </a:solidFill>
              </a:rPr>
              <a:t>Infrastructure </a:t>
            </a:r>
            <a:r>
              <a:rPr lang="en-US" b="1" dirty="0" smtClean="0">
                <a:solidFill>
                  <a:schemeClr val="accent6">
                    <a:lumMod val="50000"/>
                  </a:schemeClr>
                </a:solidFill>
              </a:rPr>
              <a:t>Grant – Sample Project</a:t>
            </a:r>
            <a:endParaRPr lang="en-US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838200" y="1052945"/>
            <a:ext cx="10515600" cy="4918363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sz="3300" b="1" dirty="0" smtClean="0"/>
              <a:t>Example #2: New coolers for farmers market</a:t>
            </a:r>
          </a:p>
          <a:p>
            <a:r>
              <a:rPr lang="en-US" dirty="0" smtClean="0"/>
              <a:t>City of </a:t>
            </a:r>
            <a:r>
              <a:rPr lang="en-US" dirty="0" err="1" smtClean="0"/>
              <a:t>Exampleton’s</a:t>
            </a:r>
            <a:r>
              <a:rPr lang="en-US" dirty="0" smtClean="0"/>
              <a:t> farmers market is in need of additional refrigerated cooler space for products to support new local foods initiative</a:t>
            </a:r>
          </a:p>
          <a:p>
            <a:endParaRPr lang="en-US" sz="900" dirty="0" smtClean="0"/>
          </a:p>
          <a:p>
            <a:r>
              <a:rPr lang="en-US" dirty="0" smtClean="0"/>
              <a:t>Total needed for the project: $30,000</a:t>
            </a:r>
          </a:p>
          <a:p>
            <a:pPr lvl="1"/>
            <a:r>
              <a:rPr lang="en-US" dirty="0" smtClean="0"/>
              <a:t>$20,000 purchase price of cooler</a:t>
            </a:r>
          </a:p>
          <a:p>
            <a:pPr lvl="1"/>
            <a:r>
              <a:rPr lang="en-US" dirty="0" smtClean="0"/>
              <a:t>$5,000 contractual to install</a:t>
            </a:r>
          </a:p>
          <a:p>
            <a:pPr lvl="1"/>
            <a:r>
              <a:rPr lang="en-US" dirty="0" smtClean="0"/>
              <a:t>$5,000 for supplies/materials to outfit the space</a:t>
            </a:r>
          </a:p>
          <a:p>
            <a:pPr marL="457200" lvl="1" indent="0">
              <a:buNone/>
            </a:pPr>
            <a:endParaRPr lang="en-US" dirty="0" smtClean="0"/>
          </a:p>
          <a:p>
            <a:r>
              <a:rPr lang="en-US" dirty="0" smtClean="0"/>
              <a:t>City of </a:t>
            </a:r>
            <a:r>
              <a:rPr lang="en-US" dirty="0" err="1" smtClean="0"/>
              <a:t>Exampleton</a:t>
            </a:r>
            <a:r>
              <a:rPr lang="en-US" dirty="0" smtClean="0"/>
              <a:t> is economically distressed and this project will directly benefit multiple producers participating in initiative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/>
              <a:t>	</a:t>
            </a:r>
            <a:endParaRPr lang="en-US" dirty="0" smtClean="0"/>
          </a:p>
          <a:p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0697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6331" y="4547062"/>
            <a:ext cx="11159337" cy="2030267"/>
          </a:xfrm>
          <a:prstGeom prst="rect">
            <a:avLst/>
          </a:prstGeom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838199" y="-121513"/>
            <a:ext cx="10515600" cy="1325563"/>
          </a:xfrm>
        </p:spPr>
        <p:txBody>
          <a:bodyPr/>
          <a:lstStyle/>
          <a:p>
            <a:pPr algn="ctr"/>
            <a:r>
              <a:rPr lang="en-US" b="1" dirty="0" smtClean="0">
                <a:solidFill>
                  <a:schemeClr val="accent6">
                    <a:lumMod val="50000"/>
                  </a:schemeClr>
                </a:solidFill>
              </a:rPr>
              <a:t>Example #2 - Budget</a:t>
            </a:r>
            <a:endParaRPr lang="en-US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	</a:t>
            </a:r>
          </a:p>
          <a:p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888297" y="1278129"/>
            <a:ext cx="5081406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 dirty="0" smtClean="0"/>
              <a:t>To complete the project, </a:t>
            </a:r>
            <a:r>
              <a:rPr lang="en-US" sz="2200" dirty="0" err="1" smtClean="0"/>
              <a:t>Exampleton</a:t>
            </a:r>
            <a:r>
              <a:rPr lang="en-US" sz="2200" dirty="0" smtClean="0"/>
              <a:t> needs all of the funding in cash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 dirty="0" smtClean="0"/>
              <a:t>Because the project is serving multiple producers, the AFID award is $20,000 and the match requirement is $10,000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 dirty="0" smtClean="0"/>
              <a:t>Because the project is in an economically distressed area, the Applicant Match requirement is reduced to 10% - or $1,000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 dirty="0" smtClean="0"/>
              <a:t>Additional matching funds have come from Federal Local Food Promotion Grant</a:t>
            </a:r>
            <a:endParaRPr lang="en-US" sz="2200" dirty="0"/>
          </a:p>
        </p:txBody>
      </p:sp>
      <p:graphicFrame>
        <p:nvGraphicFramePr>
          <p:cNvPr id="9" name="Content Placeholder 1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03737994"/>
              </p:ext>
            </p:extLst>
          </p:nvPr>
        </p:nvGraphicFramePr>
        <p:xfrm>
          <a:off x="6377146" y="1234341"/>
          <a:ext cx="4506443" cy="4693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93948">
                  <a:extLst>
                    <a:ext uri="{9D8B030D-6E8A-4147-A177-3AD203B41FA5}">
                      <a16:colId xmlns:a16="http://schemas.microsoft.com/office/drawing/2014/main" val="99923"/>
                    </a:ext>
                  </a:extLst>
                </a:gridCol>
                <a:gridCol w="1412495">
                  <a:extLst>
                    <a:ext uri="{9D8B030D-6E8A-4147-A177-3AD203B41FA5}">
                      <a16:colId xmlns:a16="http://schemas.microsoft.com/office/drawing/2014/main" val="304744353"/>
                    </a:ext>
                  </a:extLst>
                </a:gridCol>
              </a:tblGrid>
              <a:tr h="316095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INCOME</a:t>
                      </a:r>
                      <a:r>
                        <a:rPr lang="en-US" sz="1600" baseline="0" dirty="0" smtClean="0"/>
                        <a:t> SOURCES</a:t>
                      </a:r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AMOUNT</a:t>
                      </a:r>
                      <a:endParaRPr lang="en-US" sz="16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4262788230"/>
                  </a:ext>
                </a:extLst>
              </a:tr>
              <a:tr h="316095">
                <a:tc>
                  <a:txBody>
                    <a:bodyPr/>
                    <a:lstStyle/>
                    <a:p>
                      <a:r>
                        <a:rPr lang="en-US" sz="1600" b="1" dirty="0" smtClean="0"/>
                        <a:t>AFID AWARD</a:t>
                      </a:r>
                      <a:endParaRPr lang="en-US" sz="16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/>
                        <a:t>$20,000</a:t>
                      </a:r>
                      <a:endParaRPr lang="en-US" sz="1600" b="1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10719881"/>
                  </a:ext>
                </a:extLst>
              </a:tr>
              <a:tr h="316095">
                <a:tc>
                  <a:txBody>
                    <a:bodyPr/>
                    <a:lstStyle/>
                    <a:p>
                      <a:r>
                        <a:rPr lang="en-US" sz="1600" b="1" dirty="0" smtClean="0"/>
                        <a:t>APPLICANT MATCH</a:t>
                      </a:r>
                      <a:endParaRPr lang="en-US" sz="16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245423679"/>
                  </a:ext>
                </a:extLst>
              </a:tr>
              <a:tr h="316095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Local</a:t>
                      </a:r>
                      <a:r>
                        <a:rPr lang="en-US" sz="1600" baseline="0" dirty="0" smtClean="0"/>
                        <a:t> Cash</a:t>
                      </a:r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$1,000</a:t>
                      </a:r>
                      <a:endParaRPr lang="en-US" sz="16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4095912250"/>
                  </a:ext>
                </a:extLst>
              </a:tr>
              <a:tr h="323843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Local In-kind</a:t>
                      </a:r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4103516237"/>
                  </a:ext>
                </a:extLst>
              </a:tr>
              <a:tr h="182278">
                <a:tc>
                  <a:txBody>
                    <a:bodyPr/>
                    <a:lstStyle/>
                    <a:p>
                      <a:r>
                        <a:rPr lang="en-US" sz="1600" b="1" u="none" dirty="0" smtClean="0"/>
                        <a:t>Subtotal</a:t>
                      </a:r>
                      <a:r>
                        <a:rPr lang="en-US" sz="1600" b="1" u="none" baseline="0" dirty="0" smtClean="0"/>
                        <a:t> Applicant Match</a:t>
                      </a:r>
                      <a:endParaRPr lang="en-US" sz="1600" b="1" u="non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1" u="none" dirty="0" smtClean="0"/>
                        <a:t>$1,000</a:t>
                      </a:r>
                      <a:endParaRPr lang="en-US" sz="1600" b="1" u="none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04990052"/>
                  </a:ext>
                </a:extLst>
              </a:tr>
              <a:tr h="316095">
                <a:tc>
                  <a:txBody>
                    <a:bodyPr/>
                    <a:lstStyle/>
                    <a:p>
                      <a:r>
                        <a:rPr lang="en-US" sz="1600" b="1" dirty="0" smtClean="0"/>
                        <a:t>OTHER</a:t>
                      </a:r>
                      <a:r>
                        <a:rPr lang="en-US" sz="1600" b="1" baseline="0" dirty="0" smtClean="0"/>
                        <a:t> MATCH</a:t>
                      </a:r>
                      <a:endParaRPr lang="en-US" sz="16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4125448505"/>
                  </a:ext>
                </a:extLst>
              </a:tr>
              <a:tr h="316095">
                <a:tc>
                  <a:txBody>
                    <a:bodyPr/>
                    <a:lstStyle/>
                    <a:p>
                      <a:r>
                        <a:rPr lang="en-US" sz="1600" b="0" dirty="0" smtClean="0"/>
                        <a:t>Foundation/Non-profit</a:t>
                      </a:r>
                      <a:endParaRPr lang="en-US" sz="1600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3104331319"/>
                  </a:ext>
                </a:extLst>
              </a:tr>
              <a:tr h="316095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        Cash</a:t>
                      </a:r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3558785"/>
                  </a:ext>
                </a:extLst>
              </a:tr>
              <a:tr h="316095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        In-kind</a:t>
                      </a:r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4289585638"/>
                  </a:ext>
                </a:extLst>
              </a:tr>
              <a:tr h="316095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Tobacco Commission</a:t>
                      </a:r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3960033582"/>
                  </a:ext>
                </a:extLst>
              </a:tr>
              <a:tr h="316095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Other</a:t>
                      </a:r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$9,000</a:t>
                      </a:r>
                      <a:endParaRPr lang="en-US" sz="16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2096642205"/>
                  </a:ext>
                </a:extLst>
              </a:tr>
              <a:tr h="316095">
                <a:tc>
                  <a:txBody>
                    <a:bodyPr/>
                    <a:lstStyle/>
                    <a:p>
                      <a:r>
                        <a:rPr lang="en-US" sz="1600" b="1" dirty="0" smtClean="0"/>
                        <a:t>Subtotal Other</a:t>
                      </a:r>
                      <a:r>
                        <a:rPr lang="en-US" sz="1600" b="1" baseline="0" dirty="0" smtClean="0"/>
                        <a:t> Match</a:t>
                      </a:r>
                      <a:endParaRPr lang="en-US" sz="16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/>
                        <a:t>$9,000</a:t>
                      </a:r>
                      <a:endParaRPr lang="en-US" sz="1600" b="1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79271765"/>
                  </a:ext>
                </a:extLst>
              </a:tr>
              <a:tr h="316095">
                <a:tc>
                  <a:txBody>
                    <a:bodyPr/>
                    <a:lstStyle/>
                    <a:p>
                      <a:r>
                        <a:rPr lang="en-US" sz="1600" b="1" dirty="0" smtClean="0"/>
                        <a:t>TOTAL INCOME</a:t>
                      </a:r>
                      <a:endParaRPr lang="en-US" sz="16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/>
                        <a:t>$30,000</a:t>
                      </a:r>
                      <a:endParaRPr lang="en-US" sz="1600" b="1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1481855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863857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1831" y="4827733"/>
            <a:ext cx="11159337" cy="2030267"/>
          </a:xfrm>
          <a:prstGeom prst="rect">
            <a:avLst/>
          </a:prstGeom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838200" y="221432"/>
            <a:ext cx="10515600" cy="1325563"/>
          </a:xfrm>
        </p:spPr>
        <p:txBody>
          <a:bodyPr/>
          <a:lstStyle/>
          <a:p>
            <a:pPr algn="ctr"/>
            <a:r>
              <a:rPr lang="en-US" b="1" dirty="0" smtClean="0">
                <a:solidFill>
                  <a:schemeClr val="accent6">
                    <a:lumMod val="50000"/>
                  </a:schemeClr>
                </a:solidFill>
              </a:rPr>
              <a:t>AFID Fund – Background</a:t>
            </a:r>
            <a:endParaRPr lang="en-US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838200" y="1317626"/>
            <a:ext cx="10515600" cy="4351338"/>
          </a:xfrm>
        </p:spPr>
        <p:txBody>
          <a:bodyPr>
            <a:normAutofit/>
          </a:bodyPr>
          <a:lstStyle/>
          <a:p>
            <a:pPr marL="457200" lvl="1" indent="0">
              <a:buNone/>
            </a:pPr>
            <a:r>
              <a:rPr lang="en-US" dirty="0" smtClean="0"/>
              <a:t>In 2012, the General </a:t>
            </a:r>
            <a:r>
              <a:rPr lang="en-US" dirty="0"/>
              <a:t>Assembly created Governor’s Agriculture &amp; Forestry Industries Development </a:t>
            </a:r>
            <a:r>
              <a:rPr lang="en-US" dirty="0" smtClean="0"/>
              <a:t>Fund (AFID)</a:t>
            </a:r>
          </a:p>
          <a:p>
            <a:pPr marL="457200" lvl="1" indent="0">
              <a:buNone/>
            </a:pPr>
            <a:r>
              <a:rPr lang="en-US" u="sng" dirty="0" smtClean="0"/>
              <a:t>Goal</a:t>
            </a:r>
            <a:r>
              <a:rPr lang="en-US" dirty="0" smtClean="0"/>
              <a:t>:  To encourage localities to better incorporate Ag &amp; Forestry into their overall economic development efforts</a:t>
            </a:r>
          </a:p>
          <a:p>
            <a:pPr marL="457200" lvl="1" indent="0">
              <a:buNone/>
            </a:pPr>
            <a:r>
              <a:rPr lang="en-US" dirty="0" smtClean="0"/>
              <a:t>Created two programs:  </a:t>
            </a:r>
          </a:p>
          <a:p>
            <a:pPr marL="457200" lvl="1" indent="0">
              <a:buNone/>
            </a:pPr>
            <a:r>
              <a:rPr lang="en-US" u="sng" dirty="0" smtClean="0"/>
              <a:t>AFID Facility Grant</a:t>
            </a:r>
            <a:r>
              <a:rPr lang="en-US" dirty="0" smtClean="0"/>
              <a:t> – “Country cousin to the COF” - Economic development incentive for new or </a:t>
            </a:r>
            <a:r>
              <a:rPr lang="en-US" dirty="0"/>
              <a:t>expanding agribusinesses </a:t>
            </a:r>
            <a:r>
              <a:rPr lang="en-US" dirty="0" smtClean="0"/>
              <a:t>creating new jobs, investment and markets for Virginia grown products.</a:t>
            </a:r>
          </a:p>
          <a:p>
            <a:pPr marL="457200" lvl="1" indent="0">
              <a:buNone/>
            </a:pPr>
            <a:r>
              <a:rPr lang="en-US" u="sng" dirty="0" smtClean="0"/>
              <a:t>AFID Planning Grant</a:t>
            </a:r>
            <a:r>
              <a:rPr lang="en-US" dirty="0" smtClean="0"/>
              <a:t> – Smaller grants helping the broader Ag </a:t>
            </a:r>
            <a:r>
              <a:rPr lang="en-US" dirty="0"/>
              <a:t>&amp; Forestry </a:t>
            </a:r>
            <a:r>
              <a:rPr lang="en-US" dirty="0" smtClean="0"/>
              <a:t>industry through new plans, policies, initiatives and studies at the local level.</a:t>
            </a:r>
          </a:p>
        </p:txBody>
      </p:sp>
    </p:spTree>
    <p:extLst>
      <p:ext uri="{BB962C8B-B14F-4D97-AF65-F5344CB8AC3E}">
        <p14:creationId xmlns:p14="http://schemas.microsoft.com/office/powerpoint/2010/main" val="25937622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6331" y="4547062"/>
            <a:ext cx="11159337" cy="2030267"/>
          </a:xfrm>
          <a:prstGeom prst="rect">
            <a:avLst/>
          </a:prstGeom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838200" y="-92472"/>
            <a:ext cx="10515600" cy="1325563"/>
          </a:xfrm>
        </p:spPr>
        <p:txBody>
          <a:bodyPr/>
          <a:lstStyle/>
          <a:p>
            <a:pPr algn="ctr"/>
            <a:r>
              <a:rPr lang="en-US" b="1" dirty="0" smtClean="0">
                <a:solidFill>
                  <a:schemeClr val="accent6">
                    <a:lumMod val="50000"/>
                  </a:schemeClr>
                </a:solidFill>
              </a:rPr>
              <a:t>AFID </a:t>
            </a:r>
            <a:r>
              <a:rPr lang="en-US" b="1" dirty="0">
                <a:solidFill>
                  <a:schemeClr val="accent6">
                    <a:lumMod val="50000"/>
                  </a:schemeClr>
                </a:solidFill>
              </a:rPr>
              <a:t>Infrastructure </a:t>
            </a:r>
            <a:r>
              <a:rPr lang="en-US" b="1" dirty="0" smtClean="0">
                <a:solidFill>
                  <a:schemeClr val="accent6">
                    <a:lumMod val="50000"/>
                  </a:schemeClr>
                </a:solidFill>
              </a:rPr>
              <a:t>Grant – Sample Project</a:t>
            </a:r>
            <a:endParaRPr lang="en-US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838200" y="1052945"/>
            <a:ext cx="10515600" cy="49183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300" b="1" dirty="0" smtClean="0"/>
              <a:t>Example #3: </a:t>
            </a:r>
            <a:r>
              <a:rPr lang="en-US" sz="3300" b="1" dirty="0"/>
              <a:t>New pasteurizer for small dairy</a:t>
            </a:r>
          </a:p>
          <a:p>
            <a:r>
              <a:rPr lang="en-US" dirty="0" smtClean="0"/>
              <a:t>Example County’s oldest dairy is expanding its direct marketing efforts and needs a larger milk pasteurizer to continue this growth. </a:t>
            </a:r>
          </a:p>
          <a:p>
            <a:r>
              <a:rPr lang="en-US" dirty="0" smtClean="0"/>
              <a:t>Total needed for the project: $20,000</a:t>
            </a:r>
          </a:p>
          <a:p>
            <a:pPr lvl="1"/>
            <a:r>
              <a:rPr lang="en-US" dirty="0" smtClean="0"/>
              <a:t>$20,000 to purchase and install the new milk pasteurizer</a:t>
            </a:r>
          </a:p>
          <a:p>
            <a:r>
              <a:rPr lang="en-US" dirty="0"/>
              <a:t>Example County is not economically </a:t>
            </a:r>
            <a:r>
              <a:rPr lang="en-US" dirty="0" smtClean="0"/>
              <a:t>distressed, this </a:t>
            </a:r>
            <a:r>
              <a:rPr lang="en-US" dirty="0"/>
              <a:t>project will </a:t>
            </a:r>
            <a:r>
              <a:rPr lang="en-US" dirty="0" smtClean="0"/>
              <a:t>only serve this one producer and it is not located in an </a:t>
            </a:r>
            <a:r>
              <a:rPr lang="en-US" dirty="0"/>
              <a:t>U</a:t>
            </a:r>
            <a:r>
              <a:rPr lang="en-US" dirty="0" smtClean="0"/>
              <a:t>nderserved </a:t>
            </a:r>
            <a:r>
              <a:rPr lang="en-US" dirty="0"/>
              <a:t>C</a:t>
            </a:r>
            <a:r>
              <a:rPr lang="en-US" dirty="0" smtClean="0"/>
              <a:t>ommunity.</a:t>
            </a: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/>
              <a:t>	</a:t>
            </a:r>
            <a:endParaRPr lang="en-US" dirty="0" smtClean="0"/>
          </a:p>
          <a:p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79689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6331" y="4547062"/>
            <a:ext cx="11159337" cy="2030267"/>
          </a:xfrm>
          <a:prstGeom prst="rect">
            <a:avLst/>
          </a:prstGeom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838199" y="-121513"/>
            <a:ext cx="10515600" cy="1325563"/>
          </a:xfrm>
        </p:spPr>
        <p:txBody>
          <a:bodyPr/>
          <a:lstStyle/>
          <a:p>
            <a:pPr algn="ctr"/>
            <a:r>
              <a:rPr lang="en-US" b="1" dirty="0" smtClean="0">
                <a:solidFill>
                  <a:schemeClr val="accent6">
                    <a:lumMod val="50000"/>
                  </a:schemeClr>
                </a:solidFill>
              </a:rPr>
              <a:t>Example #3 - Budget</a:t>
            </a:r>
            <a:endParaRPr lang="en-US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	</a:t>
            </a:r>
          </a:p>
          <a:p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888297" y="1278129"/>
            <a:ext cx="5081406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 dirty="0" smtClean="0"/>
              <a:t>To complete the project, Example County needs all of the funding in cash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 dirty="0" smtClean="0"/>
              <a:t>Because the project is serving just one producer and is not located in an underserved community, there is a dollar-for-dollar Total Match requirement of $10,000 in Total Match for an AFID award of $10,000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 dirty="0" smtClean="0"/>
              <a:t>There are no additional funds going to this project (and the dairy is not allowed to contribute to the Total Match)</a:t>
            </a:r>
            <a:endParaRPr lang="en-US" sz="2200" dirty="0"/>
          </a:p>
        </p:txBody>
      </p:sp>
      <p:graphicFrame>
        <p:nvGraphicFramePr>
          <p:cNvPr id="9" name="Content Placeholder 1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09937918"/>
              </p:ext>
            </p:extLst>
          </p:nvPr>
        </p:nvGraphicFramePr>
        <p:xfrm>
          <a:off x="6377146" y="1234341"/>
          <a:ext cx="4506443" cy="474478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93948">
                  <a:extLst>
                    <a:ext uri="{9D8B030D-6E8A-4147-A177-3AD203B41FA5}">
                      <a16:colId xmlns:a16="http://schemas.microsoft.com/office/drawing/2014/main" val="99923"/>
                    </a:ext>
                  </a:extLst>
                </a:gridCol>
                <a:gridCol w="1412495">
                  <a:extLst>
                    <a:ext uri="{9D8B030D-6E8A-4147-A177-3AD203B41FA5}">
                      <a16:colId xmlns:a16="http://schemas.microsoft.com/office/drawing/2014/main" val="304744353"/>
                    </a:ext>
                  </a:extLst>
                </a:gridCol>
              </a:tblGrid>
              <a:tr h="316095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INCOME</a:t>
                      </a:r>
                      <a:r>
                        <a:rPr lang="en-US" sz="1600" baseline="0" dirty="0" smtClean="0"/>
                        <a:t> SOURCES</a:t>
                      </a:r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AMOUNT</a:t>
                      </a:r>
                      <a:endParaRPr lang="en-US" sz="16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4262788230"/>
                  </a:ext>
                </a:extLst>
              </a:tr>
              <a:tr h="316095">
                <a:tc>
                  <a:txBody>
                    <a:bodyPr/>
                    <a:lstStyle/>
                    <a:p>
                      <a:r>
                        <a:rPr lang="en-US" sz="1600" b="1" dirty="0" smtClean="0"/>
                        <a:t>AFID AWARD</a:t>
                      </a:r>
                      <a:endParaRPr lang="en-US" sz="16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/>
                        <a:t>$10,000</a:t>
                      </a:r>
                      <a:endParaRPr lang="en-US" sz="1600" b="1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10719881"/>
                  </a:ext>
                </a:extLst>
              </a:tr>
              <a:tr h="316095">
                <a:tc>
                  <a:txBody>
                    <a:bodyPr/>
                    <a:lstStyle/>
                    <a:p>
                      <a:r>
                        <a:rPr lang="en-US" sz="1600" b="1" dirty="0" smtClean="0"/>
                        <a:t>APPLICANT MATCH</a:t>
                      </a:r>
                      <a:endParaRPr lang="en-US" sz="16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245423679"/>
                  </a:ext>
                </a:extLst>
              </a:tr>
              <a:tr h="316095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Local</a:t>
                      </a:r>
                      <a:r>
                        <a:rPr lang="en-US" sz="1600" baseline="0" dirty="0" smtClean="0"/>
                        <a:t> Cash</a:t>
                      </a:r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$10,000</a:t>
                      </a:r>
                      <a:endParaRPr lang="en-US" sz="16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4095912250"/>
                  </a:ext>
                </a:extLst>
              </a:tr>
              <a:tr h="323843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Local In-kind</a:t>
                      </a:r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4103516237"/>
                  </a:ext>
                </a:extLst>
              </a:tr>
              <a:tr h="182278">
                <a:tc>
                  <a:txBody>
                    <a:bodyPr/>
                    <a:lstStyle/>
                    <a:p>
                      <a:r>
                        <a:rPr lang="en-US" sz="1600" b="1" u="none" dirty="0" smtClean="0"/>
                        <a:t>Subtotal</a:t>
                      </a:r>
                      <a:r>
                        <a:rPr lang="en-US" sz="1600" b="1" u="none" baseline="0" dirty="0" smtClean="0"/>
                        <a:t> Applicant Match</a:t>
                      </a:r>
                      <a:endParaRPr lang="en-US" sz="1600" b="1" u="non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1" u="none" dirty="0" smtClean="0"/>
                        <a:t>$10,000</a:t>
                      </a:r>
                      <a:endParaRPr lang="en-US" sz="1600" b="1" u="none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04990052"/>
                  </a:ext>
                </a:extLst>
              </a:tr>
              <a:tr h="316095">
                <a:tc>
                  <a:txBody>
                    <a:bodyPr/>
                    <a:lstStyle/>
                    <a:p>
                      <a:r>
                        <a:rPr lang="en-US" sz="1600" b="1" dirty="0" smtClean="0"/>
                        <a:t>OTHER</a:t>
                      </a:r>
                      <a:r>
                        <a:rPr lang="en-US" sz="1600" b="1" baseline="0" dirty="0" smtClean="0"/>
                        <a:t> MATCH</a:t>
                      </a:r>
                      <a:endParaRPr lang="en-US" sz="16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4125448505"/>
                  </a:ext>
                </a:extLst>
              </a:tr>
              <a:tr h="316095">
                <a:tc>
                  <a:txBody>
                    <a:bodyPr/>
                    <a:lstStyle/>
                    <a:p>
                      <a:r>
                        <a:rPr lang="en-US" sz="1600" b="0" dirty="0" smtClean="0"/>
                        <a:t>Foundation/Non-profit</a:t>
                      </a:r>
                      <a:endParaRPr lang="en-US" sz="1600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3104331319"/>
                  </a:ext>
                </a:extLst>
              </a:tr>
              <a:tr h="316095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        Cash</a:t>
                      </a:r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3558785"/>
                  </a:ext>
                </a:extLst>
              </a:tr>
              <a:tr h="316095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        In-kind</a:t>
                      </a:r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4289585638"/>
                  </a:ext>
                </a:extLst>
              </a:tr>
              <a:tr h="386142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Tobacco Commission</a:t>
                      </a:r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3960033582"/>
                  </a:ext>
                </a:extLst>
              </a:tr>
              <a:tr h="316095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Other</a:t>
                      </a:r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2096642205"/>
                  </a:ext>
                </a:extLst>
              </a:tr>
              <a:tr h="316095">
                <a:tc>
                  <a:txBody>
                    <a:bodyPr/>
                    <a:lstStyle/>
                    <a:p>
                      <a:r>
                        <a:rPr lang="en-US" sz="1600" b="1" dirty="0" smtClean="0"/>
                        <a:t>Subtotal Other</a:t>
                      </a:r>
                      <a:r>
                        <a:rPr lang="en-US" sz="1600" b="1" baseline="0" dirty="0" smtClean="0"/>
                        <a:t> Match</a:t>
                      </a:r>
                      <a:endParaRPr lang="en-US" sz="16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/>
                        <a:t>$0</a:t>
                      </a:r>
                      <a:endParaRPr lang="en-US" sz="1600" b="1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79271765"/>
                  </a:ext>
                </a:extLst>
              </a:tr>
              <a:tr h="316095">
                <a:tc>
                  <a:txBody>
                    <a:bodyPr/>
                    <a:lstStyle/>
                    <a:p>
                      <a:r>
                        <a:rPr lang="en-US" sz="1600" b="1" dirty="0" smtClean="0"/>
                        <a:t>TOTAL INCOME</a:t>
                      </a:r>
                      <a:endParaRPr lang="en-US" sz="16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/>
                        <a:t>$20,000</a:t>
                      </a:r>
                      <a:endParaRPr lang="en-US" sz="1600" b="1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1481855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799803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8164" y="4770728"/>
            <a:ext cx="11159337" cy="2030267"/>
          </a:xfrm>
          <a:prstGeom prst="rect">
            <a:avLst/>
          </a:prstGeom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838200" y="-92472"/>
            <a:ext cx="10515600" cy="1325563"/>
          </a:xfrm>
        </p:spPr>
        <p:txBody>
          <a:bodyPr/>
          <a:lstStyle/>
          <a:p>
            <a:pPr algn="ctr"/>
            <a:r>
              <a:rPr lang="en-US" b="1" dirty="0" smtClean="0">
                <a:solidFill>
                  <a:schemeClr val="accent6">
                    <a:lumMod val="50000"/>
                  </a:schemeClr>
                </a:solidFill>
              </a:rPr>
              <a:t>AFID Infrastructure Grant – </a:t>
            </a:r>
            <a:br>
              <a:rPr lang="en-US" b="1" dirty="0" smtClean="0">
                <a:solidFill>
                  <a:schemeClr val="accent6">
                    <a:lumMod val="50000"/>
                  </a:schemeClr>
                </a:solidFill>
              </a:rPr>
            </a:br>
            <a:r>
              <a:rPr lang="en-US" b="1" dirty="0" smtClean="0">
                <a:solidFill>
                  <a:schemeClr val="accent6">
                    <a:lumMod val="50000"/>
                  </a:schemeClr>
                </a:solidFill>
              </a:rPr>
              <a:t>Project Evaluation</a:t>
            </a:r>
            <a:endParaRPr lang="en-US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838200" y="1103355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Projects will be evaluated for funding on the following:</a:t>
            </a:r>
          </a:p>
          <a:p>
            <a:r>
              <a:rPr lang="en-US" dirty="0" smtClean="0"/>
              <a:t>Is the application clear about the problem, why it is important to be addressed and explain how grant funds will be used to address it?</a:t>
            </a:r>
          </a:p>
          <a:p>
            <a:r>
              <a:rPr lang="en-US" dirty="0" smtClean="0"/>
              <a:t>Expected impact on the ag and forestry industry, individual producers</a:t>
            </a:r>
          </a:p>
          <a:p>
            <a:r>
              <a:rPr lang="en-US" dirty="0"/>
              <a:t>L</a:t>
            </a:r>
            <a:r>
              <a:rPr lang="en-US" dirty="0" smtClean="0"/>
              <a:t>ikelihood </a:t>
            </a:r>
            <a:r>
              <a:rPr lang="en-US" dirty="0"/>
              <a:t>of success in achieving the promised </a:t>
            </a:r>
            <a:r>
              <a:rPr lang="en-US" dirty="0" smtClean="0"/>
              <a:t>deliverables</a:t>
            </a:r>
          </a:p>
          <a:p>
            <a:r>
              <a:rPr lang="en-US" dirty="0" smtClean="0"/>
              <a:t>Demonstration </a:t>
            </a:r>
            <a:r>
              <a:rPr lang="en-US" dirty="0"/>
              <a:t>of support from the agricultural </a:t>
            </a:r>
            <a:r>
              <a:rPr lang="en-US" dirty="0" smtClean="0"/>
              <a:t>community</a:t>
            </a:r>
          </a:p>
          <a:p>
            <a:r>
              <a:rPr lang="en-US" dirty="0" smtClean="0"/>
              <a:t>Does project support sustainable agricultural practices and provide needed infrastructure to smaller producers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25266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8164" y="4770728"/>
            <a:ext cx="11159337" cy="2030267"/>
          </a:xfrm>
          <a:prstGeom prst="rect">
            <a:avLst/>
          </a:prstGeom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838200" y="-92472"/>
            <a:ext cx="10515600" cy="1325563"/>
          </a:xfrm>
        </p:spPr>
        <p:txBody>
          <a:bodyPr/>
          <a:lstStyle/>
          <a:p>
            <a:pPr algn="ctr"/>
            <a:r>
              <a:rPr lang="en-US" b="1" dirty="0" smtClean="0">
                <a:solidFill>
                  <a:schemeClr val="accent6">
                    <a:lumMod val="50000"/>
                  </a:schemeClr>
                </a:solidFill>
              </a:rPr>
              <a:t>AFID Infrastructure Grant – </a:t>
            </a:r>
            <a:br>
              <a:rPr lang="en-US" b="1" dirty="0" smtClean="0">
                <a:solidFill>
                  <a:schemeClr val="accent6">
                    <a:lumMod val="50000"/>
                  </a:schemeClr>
                </a:solidFill>
              </a:rPr>
            </a:br>
            <a:r>
              <a:rPr lang="en-US" b="1" dirty="0" smtClean="0">
                <a:solidFill>
                  <a:schemeClr val="accent6">
                    <a:lumMod val="50000"/>
                  </a:schemeClr>
                </a:solidFill>
              </a:rPr>
              <a:t>Applying for the Grant</a:t>
            </a:r>
            <a:endParaRPr lang="en-US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838200" y="1160203"/>
            <a:ext cx="10515600" cy="4351338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For interested businesses and non-profits, reach out to your local government representatives (like economic development) to explore local support for the program</a:t>
            </a:r>
          </a:p>
          <a:p>
            <a:r>
              <a:rPr lang="en-US" dirty="0" smtClean="0"/>
              <a:t>For local governments, write-up your project idea, sources of funding and share with AFID program staff for feedback</a:t>
            </a:r>
          </a:p>
          <a:p>
            <a:r>
              <a:rPr lang="en-US" dirty="0" smtClean="0"/>
              <a:t>Draft, revise and refine application, gather letters of support</a:t>
            </a:r>
          </a:p>
          <a:p>
            <a:r>
              <a:rPr lang="en-US" dirty="0" smtClean="0"/>
              <a:t>Submit application and attachments by November 15</a:t>
            </a:r>
          </a:p>
          <a:p>
            <a:r>
              <a:rPr lang="en-US" dirty="0" smtClean="0"/>
              <a:t>Applicants can request additional to obtain support letters</a:t>
            </a:r>
          </a:p>
          <a:p>
            <a:r>
              <a:rPr lang="en-US" dirty="0" smtClean="0"/>
              <a:t>If timeline too tight for you this year, next application round</a:t>
            </a:r>
            <a:br>
              <a:rPr lang="en-US" dirty="0" smtClean="0"/>
            </a:br>
            <a:r>
              <a:rPr lang="en-US" dirty="0" smtClean="0"/>
              <a:t>opens April 1, 2022 (awards made by June 30, 2022)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18046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6331" y="4376146"/>
            <a:ext cx="11159337" cy="2030267"/>
          </a:xfrm>
          <a:prstGeom prst="rect">
            <a:avLst/>
          </a:prstGeom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999134" y="343363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US" sz="3600" b="1" dirty="0" smtClean="0">
                <a:solidFill>
                  <a:schemeClr val="accent6">
                    <a:lumMod val="50000"/>
                  </a:schemeClr>
                </a:solidFill>
              </a:rPr>
              <a:t>To learn more or discuss a project idea, </a:t>
            </a:r>
            <a:br>
              <a:rPr lang="en-US" sz="3600" b="1" dirty="0" smtClean="0">
                <a:solidFill>
                  <a:schemeClr val="accent6">
                    <a:lumMod val="50000"/>
                  </a:schemeClr>
                </a:solidFill>
              </a:rPr>
            </a:br>
            <a:r>
              <a:rPr lang="en-US" sz="3600" b="1" dirty="0" smtClean="0">
                <a:solidFill>
                  <a:schemeClr val="accent6">
                    <a:lumMod val="50000"/>
                  </a:schemeClr>
                </a:solidFill>
              </a:rPr>
              <a:t>please contact:</a:t>
            </a:r>
            <a:endParaRPr lang="en-US" sz="36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056533" y="1668926"/>
            <a:ext cx="6400801" cy="30162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eaLnBrk="0" fontAlgn="base" hangingPunct="0">
              <a:spcBef>
                <a:spcPts val="1200"/>
              </a:spcBef>
              <a:spcAft>
                <a:spcPct val="0"/>
              </a:spcAft>
            </a:pPr>
            <a:r>
              <a:rPr lang="en-US" altLang="en-US" b="1" dirty="0" smtClean="0">
                <a:solidFill>
                  <a:srgbClr val="000000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Stephen Versen</a:t>
            </a: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dirty="0" err="1" smtClean="0">
                <a:solidFill>
                  <a:srgbClr val="000000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Ph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(804) 786-6911</a:t>
            </a:r>
            <a:endParaRPr lang="en-US" altLang="en-US" sz="1000" dirty="0"/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dirty="0">
                <a:solidFill>
                  <a:srgbClr val="1155CC"/>
                </a:solidFill>
                <a:latin typeface="Cambria" panose="02040503050406030204" pitchFamily="18" charset="0"/>
                <a:cs typeface="Arial" panose="020B0604020202020204" pitchFamily="34" charset="0"/>
                <a:hlinkClick r:id="rId3"/>
              </a:rPr>
              <a:t>Stephen.Versen@vdacs.virginia.gov</a:t>
            </a:r>
            <a:endParaRPr lang="en-US" altLang="en-US" sz="1000" dirty="0"/>
          </a:p>
          <a:p>
            <a:pPr lvl="0" algn="ctr" eaLnBrk="0" fontAlgn="base" hangingPunct="0">
              <a:spcBef>
                <a:spcPts val="600"/>
              </a:spcBef>
              <a:spcAft>
                <a:spcPts val="600"/>
              </a:spcAft>
            </a:pP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 </a:t>
            </a:r>
            <a:r>
              <a:rPr lang="en-US" altLang="en-US" sz="1600" dirty="0" smtClean="0">
                <a:solidFill>
                  <a:srgbClr val="000000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or</a:t>
            </a:r>
            <a:endParaRPr lang="en-US" altLang="en-US" sz="1000" dirty="0">
              <a:solidFill>
                <a:srgbClr val="000000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b="1" dirty="0" smtClean="0">
                <a:solidFill>
                  <a:srgbClr val="000000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Jen Perkins</a:t>
            </a:r>
            <a:endParaRPr lang="en-US" altLang="en-US" b="1" dirty="0">
              <a:solidFill>
                <a:srgbClr val="000000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dirty="0" err="1">
                <a:solidFill>
                  <a:srgbClr val="000000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Ph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(804) </a:t>
            </a:r>
            <a:r>
              <a:rPr lang="en-US" altLang="en-US" dirty="0" smtClean="0">
                <a:solidFill>
                  <a:srgbClr val="000000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786-1906</a:t>
            </a:r>
            <a:endParaRPr lang="en-US" altLang="en-US" sz="1000" dirty="0"/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dirty="0" smtClean="0">
                <a:solidFill>
                  <a:srgbClr val="1155CC"/>
                </a:solidFill>
                <a:latin typeface="Cambria" panose="02040503050406030204" pitchFamily="18" charset="0"/>
                <a:cs typeface="Arial" panose="020B0604020202020204" pitchFamily="34" charset="0"/>
                <a:hlinkClick r:id="rId4"/>
              </a:rPr>
              <a:t>Jennifer.Perkins@vdacs.virginia.gov</a:t>
            </a:r>
            <a:endParaRPr lang="en-US" altLang="en-US" sz="1000" dirty="0"/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 dirty="0"/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b="1" dirty="0">
                <a:solidFill>
                  <a:srgbClr val="000000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Virginia Department of Agriculture and Consumer </a:t>
            </a:r>
            <a:r>
              <a:rPr lang="en-US" altLang="en-US" b="1" dirty="0" smtClean="0">
                <a:solidFill>
                  <a:srgbClr val="000000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Services</a:t>
            </a: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dirty="0" smtClean="0">
                <a:solidFill>
                  <a:srgbClr val="1155CC"/>
                </a:solidFill>
                <a:latin typeface="Cambria" panose="02040503050406030204" pitchFamily="18" charset="0"/>
                <a:cs typeface="Arial" panose="020B0604020202020204" pitchFamily="34" charset="0"/>
                <a:hlinkClick r:id="rId5"/>
              </a:rPr>
              <a:t>http</a:t>
            </a:r>
            <a:r>
              <a:rPr lang="en-US" altLang="en-US" dirty="0">
                <a:solidFill>
                  <a:srgbClr val="1155CC"/>
                </a:solidFill>
                <a:latin typeface="Cambria" panose="02040503050406030204" pitchFamily="18" charset="0"/>
                <a:cs typeface="Arial" panose="020B0604020202020204" pitchFamily="34" charset="0"/>
                <a:hlinkClick r:id="rId5"/>
              </a:rPr>
              <a:t>://www.vdacs.virginia.gov/agribusiness</a:t>
            </a:r>
            <a:endParaRPr lang="en-US" altLang="en-US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168742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6331" y="4547062"/>
            <a:ext cx="11159337" cy="2030267"/>
          </a:xfrm>
          <a:prstGeom prst="rect">
            <a:avLst/>
          </a:prstGeom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838200" y="221432"/>
            <a:ext cx="10515600" cy="1325563"/>
          </a:xfrm>
        </p:spPr>
        <p:txBody>
          <a:bodyPr/>
          <a:lstStyle/>
          <a:p>
            <a:pPr algn="ctr"/>
            <a:r>
              <a:rPr lang="en-US" b="1" dirty="0">
                <a:solidFill>
                  <a:schemeClr val="accent6">
                    <a:lumMod val="50000"/>
                  </a:schemeClr>
                </a:solidFill>
              </a:rPr>
              <a:t>New AFID Infrastructure </a:t>
            </a:r>
            <a:r>
              <a:rPr lang="en-US" b="1" dirty="0" smtClean="0">
                <a:solidFill>
                  <a:schemeClr val="accent6">
                    <a:lumMod val="50000"/>
                  </a:schemeClr>
                </a:solidFill>
              </a:rPr>
              <a:t>Grant – Background</a:t>
            </a:r>
            <a:endParaRPr lang="en-US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838200" y="1456963"/>
            <a:ext cx="10515600" cy="4351338"/>
          </a:xfrm>
        </p:spPr>
        <p:txBody>
          <a:bodyPr>
            <a:normAutofit/>
          </a:bodyPr>
          <a:lstStyle/>
          <a:p>
            <a:pPr marL="457200" lvl="1" indent="0">
              <a:buNone/>
            </a:pPr>
            <a:r>
              <a:rPr lang="en-US" dirty="0" smtClean="0"/>
              <a:t>In 2020, the General </a:t>
            </a:r>
            <a:r>
              <a:rPr lang="en-US" dirty="0"/>
              <a:t>Assembly </a:t>
            </a:r>
            <a:r>
              <a:rPr lang="en-US" dirty="0" smtClean="0"/>
              <a:t>expanded the AFID Grant program to include the new AFID Infrastructure Grant</a:t>
            </a:r>
          </a:p>
          <a:p>
            <a:pPr marL="457200" lvl="1" indent="0">
              <a:buNone/>
            </a:pPr>
            <a:endParaRPr lang="en-US" dirty="0"/>
          </a:p>
          <a:p>
            <a:pPr marL="457200" lvl="1" indent="0" algn="ctr">
              <a:buNone/>
            </a:pPr>
            <a:r>
              <a:rPr lang="en-US" b="1" dirty="0"/>
              <a:t>HB 2068 Local Food and Farming Infrastructure Grant Program</a:t>
            </a:r>
          </a:p>
          <a:p>
            <a:pPr marL="457200" lvl="1" indent="0" algn="ctr">
              <a:buNone/>
            </a:pPr>
            <a:r>
              <a:rPr lang="en-US" dirty="0"/>
              <a:t>Introduced by: Delegate Sam </a:t>
            </a:r>
            <a:r>
              <a:rPr lang="en-US" dirty="0" err="1"/>
              <a:t>Rasoul</a:t>
            </a:r>
            <a:endParaRPr lang="en-US" dirty="0"/>
          </a:p>
          <a:p>
            <a:pPr marL="457200" lvl="1" indent="0">
              <a:buNone/>
            </a:pPr>
            <a:endParaRPr lang="en-US" dirty="0" smtClean="0"/>
          </a:p>
          <a:p>
            <a:pPr marL="457200" lvl="1" indent="0">
              <a:buNone/>
            </a:pPr>
            <a:r>
              <a:rPr lang="en-US" u="sng" dirty="0" smtClean="0"/>
              <a:t>Goal</a:t>
            </a:r>
            <a:r>
              <a:rPr lang="en-US" dirty="0" smtClean="0"/>
              <a:t>:  To encourage capital investment in local food production and sustainable agriculture to help strengthen local food systems</a:t>
            </a:r>
          </a:p>
          <a:p>
            <a:pPr marL="45720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24402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6331" y="4547062"/>
            <a:ext cx="11159337" cy="2030267"/>
          </a:xfrm>
          <a:prstGeom prst="rect">
            <a:avLst/>
          </a:prstGeom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838200" y="221432"/>
            <a:ext cx="10515600" cy="1325563"/>
          </a:xfrm>
        </p:spPr>
        <p:txBody>
          <a:bodyPr/>
          <a:lstStyle/>
          <a:p>
            <a:pPr algn="ctr"/>
            <a:r>
              <a:rPr lang="en-US" b="1" dirty="0" smtClean="0">
                <a:solidFill>
                  <a:schemeClr val="accent6">
                    <a:lumMod val="50000"/>
                  </a:schemeClr>
                </a:solidFill>
              </a:rPr>
              <a:t>New AFID Infrastructure Grant – Key Features</a:t>
            </a:r>
            <a:endParaRPr lang="en-US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838200" y="1456963"/>
            <a:ext cx="10515600" cy="4351338"/>
          </a:xfrm>
        </p:spPr>
        <p:txBody>
          <a:bodyPr>
            <a:normAutofit/>
          </a:bodyPr>
          <a:lstStyle/>
          <a:p>
            <a:r>
              <a:rPr lang="en-US" dirty="0"/>
              <a:t>Reimbursable grants </a:t>
            </a:r>
            <a:r>
              <a:rPr lang="en-US" dirty="0" smtClean="0"/>
              <a:t>of up to $25,000 </a:t>
            </a:r>
            <a:endParaRPr lang="en-US" dirty="0"/>
          </a:p>
          <a:p>
            <a:r>
              <a:rPr lang="en-US" dirty="0" smtClean="0"/>
              <a:t>Awarded </a:t>
            </a:r>
            <a:r>
              <a:rPr lang="en-US" dirty="0"/>
              <a:t>to </a:t>
            </a:r>
            <a:r>
              <a:rPr lang="en-US" dirty="0" smtClean="0"/>
              <a:t>Counties</a:t>
            </a:r>
            <a:r>
              <a:rPr lang="en-US" dirty="0"/>
              <a:t>, Cities, IDAs/EDAs, </a:t>
            </a:r>
            <a:r>
              <a:rPr lang="en-US" dirty="0" smtClean="0"/>
              <a:t>PDCs to support projects </a:t>
            </a:r>
            <a:r>
              <a:rPr lang="en-US" dirty="0"/>
              <a:t>by those </a:t>
            </a:r>
            <a:r>
              <a:rPr lang="en-US" dirty="0" smtClean="0"/>
              <a:t>entities, non-profits, private businesses or other groups</a:t>
            </a:r>
          </a:p>
          <a:p>
            <a:r>
              <a:rPr lang="en-US" dirty="0" smtClean="0"/>
              <a:t>Only one active AFID Infrastructure grant at a time</a:t>
            </a:r>
          </a:p>
          <a:p>
            <a:r>
              <a:rPr lang="en-US" dirty="0"/>
              <a:t>Grant funds </a:t>
            </a:r>
            <a:r>
              <a:rPr lang="en-US" dirty="0" smtClean="0"/>
              <a:t>must primarily be </a:t>
            </a:r>
            <a:r>
              <a:rPr lang="en-US" dirty="0"/>
              <a:t>used </a:t>
            </a:r>
            <a:r>
              <a:rPr lang="en-US" dirty="0" smtClean="0"/>
              <a:t>for </a:t>
            </a:r>
            <a:r>
              <a:rPr lang="en-US" dirty="0"/>
              <a:t>capital </a:t>
            </a:r>
            <a:r>
              <a:rPr lang="en-US" dirty="0" smtClean="0"/>
              <a:t>expenditures</a:t>
            </a:r>
          </a:p>
          <a:p>
            <a:r>
              <a:rPr lang="en-US" dirty="0"/>
              <a:t>R</a:t>
            </a:r>
            <a:r>
              <a:rPr lang="en-US" dirty="0" smtClean="0"/>
              <a:t>educed </a:t>
            </a:r>
            <a:r>
              <a:rPr lang="en-US" dirty="0"/>
              <a:t>match </a:t>
            </a:r>
            <a:r>
              <a:rPr lang="en-US" dirty="0" smtClean="0"/>
              <a:t>for </a:t>
            </a:r>
            <a:r>
              <a:rPr lang="en-US" dirty="0"/>
              <a:t>projects in economically distressed localities, underserved communities or for those benefiting multiple small-scale </a:t>
            </a:r>
            <a:r>
              <a:rPr lang="en-US" dirty="0" smtClean="0"/>
              <a:t>producers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28574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7900" y="4770728"/>
            <a:ext cx="11159337" cy="2030267"/>
          </a:xfrm>
          <a:prstGeom prst="rect">
            <a:avLst/>
          </a:prstGeom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838200" y="221432"/>
            <a:ext cx="10515600" cy="1325563"/>
          </a:xfrm>
        </p:spPr>
        <p:txBody>
          <a:bodyPr/>
          <a:lstStyle/>
          <a:p>
            <a:pPr algn="ctr"/>
            <a:r>
              <a:rPr lang="en-US" b="1" dirty="0" smtClean="0">
                <a:solidFill>
                  <a:schemeClr val="accent6">
                    <a:lumMod val="50000"/>
                  </a:schemeClr>
                </a:solidFill>
              </a:rPr>
              <a:t>AFID </a:t>
            </a:r>
            <a:r>
              <a:rPr lang="en-US" b="1" dirty="0">
                <a:solidFill>
                  <a:schemeClr val="accent6">
                    <a:lumMod val="50000"/>
                  </a:schemeClr>
                </a:solidFill>
              </a:rPr>
              <a:t>Infrastructure </a:t>
            </a:r>
            <a:r>
              <a:rPr lang="en-US" b="1" dirty="0" smtClean="0">
                <a:solidFill>
                  <a:schemeClr val="accent6">
                    <a:lumMod val="50000"/>
                  </a:schemeClr>
                </a:solidFill>
              </a:rPr>
              <a:t>Grant – </a:t>
            </a:r>
            <a:br>
              <a:rPr lang="en-US" b="1" dirty="0" smtClean="0">
                <a:solidFill>
                  <a:schemeClr val="accent6">
                    <a:lumMod val="50000"/>
                  </a:schemeClr>
                </a:solidFill>
              </a:rPr>
            </a:br>
            <a:r>
              <a:rPr lang="en-US" b="1" dirty="0" smtClean="0">
                <a:solidFill>
                  <a:schemeClr val="accent6">
                    <a:lumMod val="50000"/>
                  </a:schemeClr>
                </a:solidFill>
              </a:rPr>
              <a:t>Priority Grant Areas</a:t>
            </a:r>
            <a:endParaRPr lang="en-US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393331" y="1546995"/>
            <a:ext cx="11221757" cy="3536736"/>
          </a:xfrm>
        </p:spPr>
        <p:txBody>
          <a:bodyPr>
            <a:normAutofit fontScale="62500" lnSpcReduction="20000"/>
          </a:bodyPr>
          <a:lstStyle/>
          <a:p>
            <a:pPr marL="0" indent="0" algn="ctr">
              <a:buNone/>
            </a:pPr>
            <a:r>
              <a:rPr lang="en-US" sz="3500" i="1" dirty="0"/>
              <a:t>Focus is </a:t>
            </a:r>
            <a:r>
              <a:rPr lang="en-US" sz="3500" i="1" dirty="0" smtClean="0"/>
              <a:t>on supporting </a:t>
            </a:r>
            <a:r>
              <a:rPr lang="en-US" sz="3500" i="1" dirty="0"/>
              <a:t>new infrastructure </a:t>
            </a:r>
            <a:r>
              <a:rPr lang="en-US" sz="3500" i="1" dirty="0" smtClean="0"/>
              <a:t>benefitting multiple</a:t>
            </a:r>
            <a:r>
              <a:rPr lang="en-US" sz="3500" i="1" dirty="0"/>
              <a:t>, small food and farming enterprises</a:t>
            </a:r>
          </a:p>
          <a:p>
            <a:endParaRPr lang="en-US" dirty="0" smtClean="0"/>
          </a:p>
          <a:p>
            <a:pPr marL="0" indent="0">
              <a:buNone/>
            </a:pPr>
            <a:r>
              <a:rPr lang="en-US" sz="4400" dirty="0" smtClean="0"/>
              <a:t>From the Code:  G</a:t>
            </a:r>
            <a:r>
              <a:rPr lang="en-US" sz="4400" i="1" dirty="0" smtClean="0"/>
              <a:t>uidelines </a:t>
            </a:r>
            <a:r>
              <a:rPr lang="en-US" sz="4400" i="1" dirty="0"/>
              <a:t>shall favor projects that establish or maintain:</a:t>
            </a:r>
          </a:p>
          <a:p>
            <a:pPr marL="0" indent="0">
              <a:buNone/>
            </a:pPr>
            <a:endParaRPr lang="en-US" sz="3800" i="1" dirty="0"/>
          </a:p>
          <a:p>
            <a:r>
              <a:rPr lang="en-US" sz="3800" i="1" dirty="0"/>
              <a:t>farmers markets </a:t>
            </a:r>
          </a:p>
          <a:p>
            <a:r>
              <a:rPr lang="en-US" sz="3800" i="1" dirty="0"/>
              <a:t>food hubs</a:t>
            </a:r>
          </a:p>
          <a:p>
            <a:r>
              <a:rPr lang="en-US" sz="3800" i="1" dirty="0"/>
              <a:t>processing facilities that are primarily </a:t>
            </a:r>
            <a:r>
              <a:rPr lang="en-US" sz="3800" i="1" dirty="0" smtClean="0"/>
              <a:t>locally-owned</a:t>
            </a:r>
            <a:endParaRPr lang="en-US" sz="3800" i="1" dirty="0"/>
          </a:p>
          <a:p>
            <a:r>
              <a:rPr lang="en-US" sz="3800" i="1" dirty="0"/>
              <a:t>projects that create infrastructure in proximity to small-scale agricultural producers</a:t>
            </a:r>
            <a:endParaRPr lang="en-US" sz="3800" dirty="0"/>
          </a:p>
          <a:p>
            <a:pPr marL="0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1664457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6331" y="4547062"/>
            <a:ext cx="11159337" cy="2030267"/>
          </a:xfrm>
          <a:prstGeom prst="rect">
            <a:avLst/>
          </a:prstGeom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838200" y="-92472"/>
            <a:ext cx="10515600" cy="1325563"/>
          </a:xfrm>
        </p:spPr>
        <p:txBody>
          <a:bodyPr/>
          <a:lstStyle/>
          <a:p>
            <a:pPr algn="ctr"/>
            <a:r>
              <a:rPr lang="en-US" b="1" dirty="0" smtClean="0">
                <a:solidFill>
                  <a:schemeClr val="accent6">
                    <a:lumMod val="50000"/>
                  </a:schemeClr>
                </a:solidFill>
              </a:rPr>
              <a:t>AFID Infrastructure Grant – Administration</a:t>
            </a:r>
            <a:endParaRPr lang="en-US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92057" y="1011419"/>
            <a:ext cx="11281985" cy="4351338"/>
          </a:xfrm>
        </p:spPr>
        <p:txBody>
          <a:bodyPr>
            <a:normAutofit/>
          </a:bodyPr>
          <a:lstStyle/>
          <a:p>
            <a:r>
              <a:rPr lang="en-US" dirty="0" smtClean="0"/>
              <a:t>Two grant rounds annually </a:t>
            </a:r>
            <a:r>
              <a:rPr lang="en-US" sz="2000" dirty="0" smtClean="0"/>
              <a:t>(for now)</a:t>
            </a:r>
          </a:p>
          <a:p>
            <a:pPr lvl="1"/>
            <a:r>
              <a:rPr lang="en-US" dirty="0" smtClean="0"/>
              <a:t>October 1 – November 15; awards announced in December</a:t>
            </a:r>
          </a:p>
          <a:p>
            <a:pPr lvl="1"/>
            <a:r>
              <a:rPr lang="en-US" dirty="0" smtClean="0"/>
              <a:t>April 1 – May 30; awards announced in June</a:t>
            </a:r>
            <a:endParaRPr lang="en-US" dirty="0"/>
          </a:p>
          <a:p>
            <a:r>
              <a:rPr lang="en-US" dirty="0" smtClean="0"/>
              <a:t>Grant period of up to 2 years</a:t>
            </a:r>
          </a:p>
          <a:p>
            <a:r>
              <a:rPr lang="en-US" dirty="0" smtClean="0"/>
              <a:t>Up to 75% of funds paid out during grant period; final 25% paid at closeout</a:t>
            </a:r>
          </a:p>
          <a:p>
            <a:r>
              <a:rPr lang="en-US" dirty="0" smtClean="0"/>
              <a:t>Reporting requirements:</a:t>
            </a:r>
          </a:p>
          <a:p>
            <a:pPr lvl="1"/>
            <a:r>
              <a:rPr lang="en-US" dirty="0" smtClean="0"/>
              <a:t>Interim report after 1 year </a:t>
            </a:r>
            <a:r>
              <a:rPr lang="en-US" sz="2000" dirty="0" smtClean="0"/>
              <a:t>(if needed)</a:t>
            </a:r>
          </a:p>
          <a:p>
            <a:pPr lvl="1"/>
            <a:r>
              <a:rPr lang="en-US" dirty="0" smtClean="0"/>
              <a:t>Final report at close of project period</a:t>
            </a:r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234699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8164" y="4770728"/>
            <a:ext cx="11159337" cy="2030267"/>
          </a:xfrm>
          <a:prstGeom prst="rect">
            <a:avLst/>
          </a:prstGeom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838200" y="-92472"/>
            <a:ext cx="10515600" cy="1325563"/>
          </a:xfrm>
        </p:spPr>
        <p:txBody>
          <a:bodyPr/>
          <a:lstStyle/>
          <a:p>
            <a:pPr algn="ctr"/>
            <a:r>
              <a:rPr lang="en-US" b="1" dirty="0" smtClean="0">
                <a:solidFill>
                  <a:schemeClr val="accent6">
                    <a:lumMod val="50000"/>
                  </a:schemeClr>
                </a:solidFill>
              </a:rPr>
              <a:t>AFID Infrastructure Grant – </a:t>
            </a:r>
            <a:br>
              <a:rPr lang="en-US" b="1" dirty="0" smtClean="0">
                <a:solidFill>
                  <a:schemeClr val="accent6">
                    <a:lumMod val="50000"/>
                  </a:schemeClr>
                </a:solidFill>
              </a:rPr>
            </a:br>
            <a:r>
              <a:rPr lang="en-US" b="1" dirty="0" smtClean="0">
                <a:solidFill>
                  <a:schemeClr val="accent6">
                    <a:lumMod val="50000"/>
                  </a:schemeClr>
                </a:solidFill>
              </a:rPr>
              <a:t>Matching Funds</a:t>
            </a:r>
            <a:endParaRPr lang="en-US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838200" y="1103355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The Big Picture:</a:t>
            </a:r>
          </a:p>
          <a:p>
            <a:r>
              <a:rPr lang="en-US" dirty="0" smtClean="0"/>
              <a:t>Program is meant to be flexible, but to ensure we are supporting high-quality projects, we require there to be strong local support </a:t>
            </a:r>
          </a:p>
          <a:p>
            <a:r>
              <a:rPr lang="en-US" dirty="0" smtClean="0"/>
              <a:t>Strong local support is evidenced by applicant’s letter of support from applicant’s chief administrative official </a:t>
            </a:r>
            <a:r>
              <a:rPr lang="en-US" i="1" dirty="0" smtClean="0"/>
              <a:t>and</a:t>
            </a:r>
            <a:r>
              <a:rPr lang="en-US" dirty="0" smtClean="0"/>
              <a:t> tangible local match </a:t>
            </a:r>
          </a:p>
          <a:p>
            <a:r>
              <a:rPr lang="en-US" dirty="0" smtClean="0"/>
              <a:t>Every AFID dollar must be matched by a dollar brought to the project by the applicant (known as Total Match)</a:t>
            </a:r>
          </a:p>
          <a:p>
            <a:r>
              <a:rPr lang="en-US" dirty="0" smtClean="0"/>
              <a:t>To make the program more accessible, reduced match options exist</a:t>
            </a:r>
          </a:p>
          <a:p>
            <a:pPr marL="0" indent="0">
              <a:buNone/>
            </a:pPr>
            <a:r>
              <a:rPr lang="en-US" dirty="0" smtClean="0"/>
              <a:t>And now…into the Weeds!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76972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0135" y="4827733"/>
            <a:ext cx="11159337" cy="2030267"/>
          </a:xfrm>
          <a:prstGeom prst="rect">
            <a:avLst/>
          </a:prstGeom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0" y="-92471"/>
            <a:ext cx="11353800" cy="981934"/>
          </a:xfrm>
        </p:spPr>
        <p:txBody>
          <a:bodyPr/>
          <a:lstStyle/>
          <a:p>
            <a:pPr algn="ctr"/>
            <a:r>
              <a:rPr lang="en-US" b="1" dirty="0" smtClean="0">
                <a:solidFill>
                  <a:schemeClr val="accent6">
                    <a:lumMod val="50000"/>
                  </a:schemeClr>
                </a:solidFill>
              </a:rPr>
              <a:t>AFID Infrastructure Grant – Match Requirements</a:t>
            </a:r>
            <a:endParaRPr lang="en-US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730134" y="789709"/>
            <a:ext cx="10807931" cy="4854633"/>
          </a:xfrm>
        </p:spPr>
        <p:txBody>
          <a:bodyPr>
            <a:normAutofit fontScale="92500" lnSpcReduction="20000"/>
          </a:bodyPr>
          <a:lstStyle/>
          <a:p>
            <a:r>
              <a:rPr lang="en-US" u="sng" dirty="0" smtClean="0"/>
              <a:t>Total Match</a:t>
            </a:r>
            <a:r>
              <a:rPr lang="en-US" dirty="0" smtClean="0"/>
              <a:t> - Every project must have a dollar-for-dollar match and is comprised of Applicant Match and Other Match </a:t>
            </a:r>
          </a:p>
          <a:p>
            <a:endParaRPr lang="en-US" sz="600" dirty="0" smtClean="0"/>
          </a:p>
          <a:p>
            <a:pPr marL="0" indent="0" algn="ctr">
              <a:buNone/>
            </a:pPr>
            <a:r>
              <a:rPr lang="en-US" b="1" dirty="0" smtClean="0"/>
              <a:t>Total Match = Applicant Match + Other Match</a:t>
            </a:r>
          </a:p>
          <a:p>
            <a:pPr marL="0" indent="0" algn="ctr">
              <a:buNone/>
            </a:pPr>
            <a:endParaRPr lang="en-US" sz="900" dirty="0" smtClean="0"/>
          </a:p>
          <a:p>
            <a:r>
              <a:rPr lang="en-US" u="sng" dirty="0" smtClean="0"/>
              <a:t>Applicant Match</a:t>
            </a:r>
            <a:r>
              <a:rPr lang="en-US" dirty="0" smtClean="0"/>
              <a:t> - At least half of local matching funds must come directly from applicant locality(</a:t>
            </a:r>
            <a:r>
              <a:rPr lang="en-US" dirty="0" err="1" smtClean="0"/>
              <a:t>ies</a:t>
            </a:r>
            <a:r>
              <a:rPr lang="en-US" dirty="0" smtClean="0"/>
              <a:t>) and can be made up of 2 sources</a:t>
            </a:r>
          </a:p>
          <a:p>
            <a:pPr lvl="1"/>
            <a:r>
              <a:rPr lang="en-US" dirty="0" smtClean="0"/>
              <a:t>Local Cash Match - 50% of the Applicant Match </a:t>
            </a:r>
            <a:r>
              <a:rPr lang="en-US" u="sng" dirty="0" smtClean="0"/>
              <a:t>must</a:t>
            </a:r>
            <a:r>
              <a:rPr lang="en-US" i="1" dirty="0" smtClean="0"/>
              <a:t> </a:t>
            </a:r>
            <a:r>
              <a:rPr lang="en-US" dirty="0" smtClean="0"/>
              <a:t> be cash </a:t>
            </a:r>
          </a:p>
          <a:p>
            <a:pPr lvl="1"/>
            <a:r>
              <a:rPr lang="en-US" dirty="0" smtClean="0"/>
              <a:t>Local In-Kind Match – Up to 50% of the Applicant Match can be in-kind contributions, such as staff time, use of locality-owned facilities, etc.</a:t>
            </a:r>
          </a:p>
          <a:p>
            <a:pPr lvl="1"/>
            <a:endParaRPr lang="en-US" sz="1300" dirty="0" smtClean="0"/>
          </a:p>
          <a:p>
            <a:r>
              <a:rPr lang="en-US" u="sng" dirty="0"/>
              <a:t>Other Match </a:t>
            </a:r>
            <a:r>
              <a:rPr lang="en-US" dirty="0" smtClean="0"/>
              <a:t>– Up to half of Total Match can come from the following eligible sources of cash or in-kind funds:</a:t>
            </a:r>
          </a:p>
          <a:p>
            <a:pPr lvl="1"/>
            <a:r>
              <a:rPr lang="en-US" dirty="0" smtClean="0"/>
              <a:t>Federal funding</a:t>
            </a:r>
          </a:p>
          <a:p>
            <a:pPr lvl="1"/>
            <a:r>
              <a:rPr lang="en-US" dirty="0" smtClean="0"/>
              <a:t>Foundation or non-profit contributions, including volunteer hours</a:t>
            </a:r>
          </a:p>
          <a:p>
            <a:pPr lvl="1"/>
            <a:r>
              <a:rPr lang="en-US" dirty="0" smtClean="0"/>
              <a:t>Tobacco Commission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75698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6331" y="4547062"/>
            <a:ext cx="11159337" cy="2030267"/>
          </a:xfrm>
          <a:prstGeom prst="rect">
            <a:avLst/>
          </a:prstGeom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838198" y="191363"/>
            <a:ext cx="10515600" cy="1325563"/>
          </a:xfrm>
        </p:spPr>
        <p:txBody>
          <a:bodyPr/>
          <a:lstStyle/>
          <a:p>
            <a:pPr algn="ctr"/>
            <a:r>
              <a:rPr lang="en-US" b="1" dirty="0" smtClean="0">
                <a:solidFill>
                  <a:schemeClr val="accent6">
                    <a:lumMod val="50000"/>
                  </a:schemeClr>
                </a:solidFill>
              </a:rPr>
              <a:t>AFID Infrastructure Grant – </a:t>
            </a:r>
            <a:br>
              <a:rPr lang="en-US" b="1" dirty="0" smtClean="0">
                <a:solidFill>
                  <a:schemeClr val="accent6">
                    <a:lumMod val="50000"/>
                  </a:schemeClr>
                </a:solidFill>
              </a:rPr>
            </a:br>
            <a:r>
              <a:rPr lang="en-US" b="1" dirty="0" smtClean="0">
                <a:solidFill>
                  <a:schemeClr val="accent6">
                    <a:lumMod val="50000"/>
                  </a:schemeClr>
                </a:solidFill>
              </a:rPr>
              <a:t>Match Requirements</a:t>
            </a:r>
            <a:endParaRPr lang="en-US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graphicFrame>
        <p:nvGraphicFramePr>
          <p:cNvPr id="10" name="Content Placeholder 9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72410684"/>
              </p:ext>
            </p:extLst>
          </p:nvPr>
        </p:nvGraphicFramePr>
        <p:xfrm>
          <a:off x="838198" y="1412670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6" name="Chart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912411"/>
              </p:ext>
            </p:extLst>
          </p:nvPr>
        </p:nvGraphicFramePr>
        <p:xfrm>
          <a:off x="1603948" y="1516926"/>
          <a:ext cx="9129009" cy="350751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19817602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10859</TotalTime>
  <Words>1918</Words>
  <Application>Microsoft Office PowerPoint</Application>
  <PresentationFormat>Widescreen</PresentationFormat>
  <Paragraphs>243</Paragraphs>
  <Slides>24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9" baseType="lpstr">
      <vt:lpstr>Arial</vt:lpstr>
      <vt:lpstr>Calibri</vt:lpstr>
      <vt:lpstr>Calibri Light</vt:lpstr>
      <vt:lpstr>Cambria</vt:lpstr>
      <vt:lpstr>Office Theme</vt:lpstr>
      <vt:lpstr>Introducing the new</vt:lpstr>
      <vt:lpstr>AFID Fund – Background</vt:lpstr>
      <vt:lpstr>New AFID Infrastructure Grant – Background</vt:lpstr>
      <vt:lpstr>New AFID Infrastructure Grant – Key Features</vt:lpstr>
      <vt:lpstr>AFID Infrastructure Grant –  Priority Grant Areas</vt:lpstr>
      <vt:lpstr>AFID Infrastructure Grant – Administration</vt:lpstr>
      <vt:lpstr>AFID Infrastructure Grant –  Matching Funds</vt:lpstr>
      <vt:lpstr>AFID Infrastructure Grant – Match Requirements</vt:lpstr>
      <vt:lpstr>AFID Infrastructure Grant –  Match Requirements</vt:lpstr>
      <vt:lpstr>AFID Infrastructure Grant – Reduced Match</vt:lpstr>
      <vt:lpstr>AFID Infrastructure Grant –  Reduced Applicant Match</vt:lpstr>
      <vt:lpstr>AFID Infrastructure Grant – Reduced Match</vt:lpstr>
      <vt:lpstr>AFID Infrastructure Grant – Reduced Total Match</vt:lpstr>
      <vt:lpstr>AFID Infrastructure Grant –  Reduced Applicant Match</vt:lpstr>
      <vt:lpstr> …and now for an educational trip to the City of Exampleton and surrounding Example County</vt:lpstr>
      <vt:lpstr>AFID Infrastructure Grant – Sample Project</vt:lpstr>
      <vt:lpstr>Example #1 - Budget</vt:lpstr>
      <vt:lpstr>AFID Infrastructure Grant – Sample Project</vt:lpstr>
      <vt:lpstr>Example #2 - Budget</vt:lpstr>
      <vt:lpstr>AFID Infrastructure Grant – Sample Project</vt:lpstr>
      <vt:lpstr>Example #3 - Budget</vt:lpstr>
      <vt:lpstr>AFID Infrastructure Grant –  Project Evaluation</vt:lpstr>
      <vt:lpstr>AFID Infrastructure Grant –  Applying for the Grant</vt:lpstr>
      <vt:lpstr>To learn more or discuss a project idea,  please contact:</vt:lpstr>
    </vt:vector>
  </TitlesOfParts>
  <Company>Virginia IT Infrastructure Partnership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McCollum, Arielle (VDACS)</dc:creator>
  <cp:lastModifiedBy>VITA Program</cp:lastModifiedBy>
  <cp:revision>148</cp:revision>
  <cp:lastPrinted>2021-10-08T13:53:05Z</cp:lastPrinted>
  <dcterms:created xsi:type="dcterms:W3CDTF">2018-11-30T16:16:02Z</dcterms:created>
  <dcterms:modified xsi:type="dcterms:W3CDTF">2021-10-08T16:08:46Z</dcterms:modified>
</cp:coreProperties>
</file>