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334" r:id="rId2"/>
    <p:sldId id="336" r:id="rId3"/>
    <p:sldId id="335" r:id="rId4"/>
    <p:sldId id="330" r:id="rId5"/>
    <p:sldId id="329" r:id="rId6"/>
    <p:sldId id="331" r:id="rId7"/>
    <p:sldId id="332" r:id="rId8"/>
    <p:sldId id="289" r:id="rId9"/>
    <p:sldId id="259" r:id="rId10"/>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C3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6" autoAdjust="0"/>
    <p:restoredTop sz="94660"/>
  </p:normalViewPr>
  <p:slideViewPr>
    <p:cSldViewPr snapToGrid="0">
      <p:cViewPr varScale="1">
        <p:scale>
          <a:sx n="111" d="100"/>
          <a:sy n="111" d="100"/>
        </p:scale>
        <p:origin x="3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37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5273003" y="0"/>
            <a:ext cx="4033943" cy="352375"/>
          </a:xfrm>
          <a:prstGeom prst="rect">
            <a:avLst/>
          </a:prstGeom>
        </p:spPr>
        <p:txBody>
          <a:bodyPr vert="horz" lIns="92446" tIns="46223" rIns="92446" bIns="46223" rtlCol="0"/>
          <a:lstStyle>
            <a:lvl1pPr algn="r">
              <a:defRPr sz="1200"/>
            </a:lvl1pPr>
          </a:lstStyle>
          <a:p>
            <a:fld id="{657706EE-BD9F-40D2-85C9-0F13434E863D}" type="datetimeFigureOut">
              <a:rPr lang="en-US" smtClean="0"/>
              <a:t>10/25/2023</a:t>
            </a:fld>
            <a:endParaRPr lang="en-US"/>
          </a:p>
        </p:txBody>
      </p:sp>
      <p:sp>
        <p:nvSpPr>
          <p:cNvPr id="4" name="Footer Placeholder 3"/>
          <p:cNvSpPr>
            <a:spLocks noGrp="1"/>
          </p:cNvSpPr>
          <p:nvPr>
            <p:ph type="ftr" sz="quarter" idx="2"/>
          </p:nvPr>
        </p:nvSpPr>
        <p:spPr>
          <a:xfrm>
            <a:off x="0" y="6670726"/>
            <a:ext cx="4033943" cy="352374"/>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5273003" y="6670726"/>
            <a:ext cx="4033943" cy="352374"/>
          </a:xfrm>
          <a:prstGeom prst="rect">
            <a:avLst/>
          </a:prstGeom>
        </p:spPr>
        <p:txBody>
          <a:bodyPr vert="horz" lIns="92446" tIns="46223" rIns="92446" bIns="46223" rtlCol="0" anchor="b"/>
          <a:lstStyle>
            <a:lvl1pPr algn="r">
              <a:defRPr sz="1200"/>
            </a:lvl1pPr>
          </a:lstStyle>
          <a:p>
            <a:fld id="{92149724-7CBE-4A13-88DA-F038F8B82E06}" type="slidenum">
              <a:rPr lang="en-US" smtClean="0"/>
              <a:t>‹#›</a:t>
            </a:fld>
            <a:endParaRPr lang="en-US"/>
          </a:p>
        </p:txBody>
      </p:sp>
    </p:spTree>
    <p:extLst>
      <p:ext uri="{BB962C8B-B14F-4D97-AF65-F5344CB8AC3E}">
        <p14:creationId xmlns:p14="http://schemas.microsoft.com/office/powerpoint/2010/main" val="3552436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38" cy="352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73675" y="0"/>
            <a:ext cx="4033838" cy="352425"/>
          </a:xfrm>
          <a:prstGeom prst="rect">
            <a:avLst/>
          </a:prstGeom>
        </p:spPr>
        <p:txBody>
          <a:bodyPr vert="horz" lIns="91440" tIns="45720" rIns="91440" bIns="45720" rtlCol="0"/>
          <a:lstStyle>
            <a:lvl1pPr algn="r">
              <a:defRPr sz="1200"/>
            </a:lvl1pPr>
          </a:lstStyle>
          <a:p>
            <a:fld id="{E9E6FF14-B56D-4E40-84B3-1E1835BF0FDF}" type="datetimeFigureOut">
              <a:rPr lang="en-US" smtClean="0"/>
              <a:t>10/25/2023</a:t>
            </a:fld>
            <a:endParaRPr lang="en-US"/>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9788"/>
            <a:ext cx="7448550" cy="2765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70675"/>
            <a:ext cx="4033838" cy="352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73675" y="6670675"/>
            <a:ext cx="4033838" cy="352425"/>
          </a:xfrm>
          <a:prstGeom prst="rect">
            <a:avLst/>
          </a:prstGeom>
        </p:spPr>
        <p:txBody>
          <a:bodyPr vert="horz" lIns="91440" tIns="45720" rIns="91440" bIns="45720" rtlCol="0" anchor="b"/>
          <a:lstStyle>
            <a:lvl1pPr algn="r">
              <a:defRPr sz="1200"/>
            </a:lvl1pPr>
          </a:lstStyle>
          <a:p>
            <a:fld id="{675EA544-D6AA-43F5-8A3A-2894B1E10EFD}" type="slidenum">
              <a:rPr lang="en-US" smtClean="0"/>
              <a:t>‹#›</a:t>
            </a:fld>
            <a:endParaRPr lang="en-US"/>
          </a:p>
        </p:txBody>
      </p:sp>
    </p:spTree>
    <p:extLst>
      <p:ext uri="{BB962C8B-B14F-4D97-AF65-F5344CB8AC3E}">
        <p14:creationId xmlns:p14="http://schemas.microsoft.com/office/powerpoint/2010/main" val="3346200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8900650-DC0D-4C0C-A7B0-20F1A921F1DD}"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F1BA5-BAE4-45B7-B8BD-B0F77E0C56E3}" type="slidenum">
              <a:rPr lang="en-US" smtClean="0"/>
              <a:t>‹#›</a:t>
            </a:fld>
            <a:endParaRPr lang="en-US"/>
          </a:p>
        </p:txBody>
      </p:sp>
    </p:spTree>
    <p:extLst>
      <p:ext uri="{BB962C8B-B14F-4D97-AF65-F5344CB8AC3E}">
        <p14:creationId xmlns:p14="http://schemas.microsoft.com/office/powerpoint/2010/main" val="232596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900650-DC0D-4C0C-A7B0-20F1A921F1DD}"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F1BA5-BAE4-45B7-B8BD-B0F77E0C56E3}" type="slidenum">
              <a:rPr lang="en-US" smtClean="0"/>
              <a:t>‹#›</a:t>
            </a:fld>
            <a:endParaRPr lang="en-US"/>
          </a:p>
        </p:txBody>
      </p:sp>
    </p:spTree>
    <p:extLst>
      <p:ext uri="{BB962C8B-B14F-4D97-AF65-F5344CB8AC3E}">
        <p14:creationId xmlns:p14="http://schemas.microsoft.com/office/powerpoint/2010/main" val="2124855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900650-DC0D-4C0C-A7B0-20F1A921F1DD}"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F1BA5-BAE4-45B7-B8BD-B0F77E0C56E3}" type="slidenum">
              <a:rPr lang="en-US" smtClean="0"/>
              <a:t>‹#›</a:t>
            </a:fld>
            <a:endParaRPr lang="en-US"/>
          </a:p>
        </p:txBody>
      </p:sp>
    </p:spTree>
    <p:extLst>
      <p:ext uri="{BB962C8B-B14F-4D97-AF65-F5344CB8AC3E}">
        <p14:creationId xmlns:p14="http://schemas.microsoft.com/office/powerpoint/2010/main" val="329481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900650-DC0D-4C0C-A7B0-20F1A921F1DD}"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F1BA5-BAE4-45B7-B8BD-B0F77E0C56E3}" type="slidenum">
              <a:rPr lang="en-US" smtClean="0"/>
              <a:t>‹#›</a:t>
            </a:fld>
            <a:endParaRPr lang="en-US"/>
          </a:p>
        </p:txBody>
      </p:sp>
    </p:spTree>
    <p:extLst>
      <p:ext uri="{BB962C8B-B14F-4D97-AF65-F5344CB8AC3E}">
        <p14:creationId xmlns:p14="http://schemas.microsoft.com/office/powerpoint/2010/main" val="2000755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900650-DC0D-4C0C-A7B0-20F1A921F1DD}"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F1BA5-BAE4-45B7-B8BD-B0F77E0C56E3}" type="slidenum">
              <a:rPr lang="en-US" smtClean="0"/>
              <a:t>‹#›</a:t>
            </a:fld>
            <a:endParaRPr lang="en-US"/>
          </a:p>
        </p:txBody>
      </p:sp>
    </p:spTree>
    <p:extLst>
      <p:ext uri="{BB962C8B-B14F-4D97-AF65-F5344CB8AC3E}">
        <p14:creationId xmlns:p14="http://schemas.microsoft.com/office/powerpoint/2010/main" val="3975372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900650-DC0D-4C0C-A7B0-20F1A921F1DD}"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F1BA5-BAE4-45B7-B8BD-B0F77E0C56E3}" type="slidenum">
              <a:rPr lang="en-US" smtClean="0"/>
              <a:t>‹#›</a:t>
            </a:fld>
            <a:endParaRPr lang="en-US"/>
          </a:p>
        </p:txBody>
      </p:sp>
    </p:spTree>
    <p:extLst>
      <p:ext uri="{BB962C8B-B14F-4D97-AF65-F5344CB8AC3E}">
        <p14:creationId xmlns:p14="http://schemas.microsoft.com/office/powerpoint/2010/main" val="3535430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900650-DC0D-4C0C-A7B0-20F1A921F1DD}" type="datetimeFigureOut">
              <a:rPr lang="en-US" smtClean="0"/>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9F1BA5-BAE4-45B7-B8BD-B0F77E0C56E3}" type="slidenum">
              <a:rPr lang="en-US" smtClean="0"/>
              <a:t>‹#›</a:t>
            </a:fld>
            <a:endParaRPr lang="en-US"/>
          </a:p>
        </p:txBody>
      </p:sp>
    </p:spTree>
    <p:extLst>
      <p:ext uri="{BB962C8B-B14F-4D97-AF65-F5344CB8AC3E}">
        <p14:creationId xmlns:p14="http://schemas.microsoft.com/office/powerpoint/2010/main" val="3397650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900650-DC0D-4C0C-A7B0-20F1A921F1DD}" type="datetimeFigureOut">
              <a:rPr lang="en-US" smtClean="0"/>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9F1BA5-BAE4-45B7-B8BD-B0F77E0C56E3}" type="slidenum">
              <a:rPr lang="en-US" smtClean="0"/>
              <a:t>‹#›</a:t>
            </a:fld>
            <a:endParaRPr lang="en-US"/>
          </a:p>
        </p:txBody>
      </p:sp>
    </p:spTree>
    <p:extLst>
      <p:ext uri="{BB962C8B-B14F-4D97-AF65-F5344CB8AC3E}">
        <p14:creationId xmlns:p14="http://schemas.microsoft.com/office/powerpoint/2010/main" val="1299450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900650-DC0D-4C0C-A7B0-20F1A921F1DD}" type="datetimeFigureOut">
              <a:rPr lang="en-US" smtClean="0"/>
              <a:t>10/25/2023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9F1BA5-BAE4-45B7-B8BD-B0F77E0C56E3}" type="slidenum">
              <a:rPr lang="en-US" smtClean="0"/>
              <a:t>‹#›</a:t>
            </a:fld>
            <a:endParaRPr lang="en-US"/>
          </a:p>
        </p:txBody>
      </p:sp>
    </p:spTree>
    <p:extLst>
      <p:ext uri="{BB962C8B-B14F-4D97-AF65-F5344CB8AC3E}">
        <p14:creationId xmlns:p14="http://schemas.microsoft.com/office/powerpoint/2010/main" val="783368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900650-DC0D-4C0C-A7B0-20F1A921F1DD}"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F1BA5-BAE4-45B7-B8BD-B0F77E0C56E3}" type="slidenum">
              <a:rPr lang="en-US" smtClean="0"/>
              <a:t>‹#›</a:t>
            </a:fld>
            <a:endParaRPr lang="en-US"/>
          </a:p>
        </p:txBody>
      </p:sp>
    </p:spTree>
    <p:extLst>
      <p:ext uri="{BB962C8B-B14F-4D97-AF65-F5344CB8AC3E}">
        <p14:creationId xmlns:p14="http://schemas.microsoft.com/office/powerpoint/2010/main" val="428686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900650-DC0D-4C0C-A7B0-20F1A921F1DD}"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F1BA5-BAE4-45B7-B8BD-B0F77E0C56E3}" type="slidenum">
              <a:rPr lang="en-US" smtClean="0"/>
              <a:t>‹#›</a:t>
            </a:fld>
            <a:endParaRPr lang="en-US"/>
          </a:p>
        </p:txBody>
      </p:sp>
    </p:spTree>
    <p:extLst>
      <p:ext uri="{BB962C8B-B14F-4D97-AF65-F5344CB8AC3E}">
        <p14:creationId xmlns:p14="http://schemas.microsoft.com/office/powerpoint/2010/main" val="2428047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00650-DC0D-4C0C-A7B0-20F1A921F1DD}" type="datetimeFigureOut">
              <a:rPr lang="en-US" smtClean="0"/>
              <a:t>10/25/2023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F1BA5-BAE4-45B7-B8BD-B0F77E0C56E3}" type="slidenum">
              <a:rPr lang="en-US" smtClean="0"/>
              <a:t>‹#›</a:t>
            </a:fld>
            <a:endParaRPr lang="en-US"/>
          </a:p>
        </p:txBody>
      </p:sp>
    </p:spTree>
    <p:extLst>
      <p:ext uri="{BB962C8B-B14F-4D97-AF65-F5344CB8AC3E}">
        <p14:creationId xmlns:p14="http://schemas.microsoft.com/office/powerpoint/2010/main" val="4045315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Rachel.Meyers@vdacs.virginia.gov"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8684" y="6266187"/>
            <a:ext cx="315884" cy="369332"/>
          </a:xfrm>
          <a:prstGeom prst="rect">
            <a:avLst/>
          </a:prstGeom>
          <a:noFill/>
        </p:spPr>
        <p:txBody>
          <a:bodyPr wrap="square" rtlCol="0">
            <a:spAutoFit/>
          </a:bodyPr>
          <a:lstStyle/>
          <a:p>
            <a:r>
              <a:rPr lang="en-US" dirty="0">
                <a:solidFill>
                  <a:schemeClr val="bg1"/>
                </a:solidFill>
              </a:rPr>
              <a:t>4</a:t>
            </a:r>
          </a:p>
        </p:txBody>
      </p:sp>
      <p:sp>
        <p:nvSpPr>
          <p:cNvPr id="2" name="Content Placeholder 1"/>
          <p:cNvSpPr>
            <a:spLocks noGrp="1" noChangeArrowheads="1"/>
          </p:cNvSpPr>
          <p:nvPr>
            <p:ph idx="1"/>
          </p:nvPr>
        </p:nvSpPr>
        <p:spPr bwMode="auto">
          <a:xfrm>
            <a:off x="0" y="153888"/>
            <a:ext cx="11916000" cy="472437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ambria" panose="02040503050406030204" pitchFamily="18" charset="0"/>
                <a:cs typeface="Arial" panose="020B0604020202020204" pitchFamily="34" charset="0"/>
              </a:rPr>
              <a:t>The Governor’s Agriculture</a:t>
            </a:r>
            <a:r>
              <a:rPr kumimoji="0" lang="en-US" altLang="en-US" b="0" i="0" u="none" strike="noStrike" cap="none" normalizeH="0" dirty="0">
                <a:ln>
                  <a:noFill/>
                </a:ln>
                <a:solidFill>
                  <a:srgbClr val="000000"/>
                </a:solidFill>
                <a:effectLst/>
                <a:latin typeface="Cambria" panose="02040503050406030204" pitchFamily="18" charset="0"/>
                <a:cs typeface="Arial" panose="020B0604020202020204" pitchFamily="34" charset="0"/>
              </a:rPr>
              <a:t> and Forestry Industry Development Fund</a:t>
            </a:r>
          </a:p>
          <a:p>
            <a:pPr marL="0" lvl="0" indent="0" algn="ctr">
              <a:lnSpc>
                <a:spcPct val="100000"/>
              </a:lnSpc>
              <a:buNone/>
            </a:pPr>
            <a:endParaRPr kumimoji="0" lang="en-US" altLang="en-US" sz="2000" b="0" i="0" u="none" strike="noStrike" cap="none" normalizeH="0" dirty="0">
              <a:ln>
                <a:noFill/>
              </a:ln>
              <a:solidFill>
                <a:srgbClr val="186C39"/>
              </a:solidFill>
              <a:effectLst/>
              <a:latin typeface="Cambria" panose="02040503050406030204" pitchFamily="18" charset="0"/>
              <a:cs typeface="Arial" panose="020B0604020202020204" pitchFamily="34" charset="0"/>
            </a:endParaRPr>
          </a:p>
          <a:p>
            <a:pPr marL="0" lvl="0" indent="0" algn="ctr">
              <a:lnSpc>
                <a:spcPct val="100000"/>
              </a:lnSpc>
              <a:buNone/>
            </a:pPr>
            <a:r>
              <a:rPr lang="en-US" altLang="en-US" sz="3600" i="1" dirty="0">
                <a:solidFill>
                  <a:srgbClr val="186C39"/>
                </a:solidFill>
                <a:latin typeface="Cambria" panose="02040503050406030204" pitchFamily="18" charset="0"/>
                <a:cs typeface="Arial" panose="020B0604020202020204" pitchFamily="34" charset="0"/>
              </a:rPr>
              <a:t>Blue Catfish Processing, Flash Freezing, and Infrastructure Grant Program</a:t>
            </a:r>
          </a:p>
          <a:p>
            <a:pPr marL="0" lvl="0" indent="0" algn="ctr">
              <a:lnSpc>
                <a:spcPct val="100000"/>
              </a:lnSpc>
              <a:buNone/>
            </a:pPr>
            <a:endParaRPr kumimoji="0" lang="en-US" altLang="en-US" sz="2000" b="0" i="0" u="none" strike="noStrike" cap="none" normalizeH="0" dirty="0">
              <a:ln>
                <a:noFill/>
              </a:ln>
              <a:solidFill>
                <a:srgbClr val="186C39"/>
              </a:solidFill>
              <a:effectLst/>
              <a:latin typeface="Cambria" panose="02040503050406030204" pitchFamily="18" charset="0"/>
              <a:cs typeface="Arial" panose="020B0604020202020204" pitchFamily="34" charset="0"/>
            </a:endParaRPr>
          </a:p>
          <a:p>
            <a:pPr marL="0" lvl="0" indent="0" algn="ctr">
              <a:lnSpc>
                <a:spcPct val="100000"/>
              </a:lnSpc>
              <a:spcBef>
                <a:spcPts val="1200"/>
              </a:spcBef>
              <a:buNone/>
            </a:pPr>
            <a:r>
              <a:rPr lang="en-US" altLang="en-US" sz="2400" dirty="0">
                <a:solidFill>
                  <a:srgbClr val="000000"/>
                </a:solidFill>
                <a:latin typeface="Cambria" panose="02040503050406030204" pitchFamily="18" charset="0"/>
                <a:cs typeface="Arial" panose="020B0604020202020204" pitchFamily="34" charset="0"/>
              </a:rPr>
              <a:t>Rachel Meyers, Manager</a:t>
            </a:r>
            <a:br>
              <a:rPr lang="en-US" altLang="en-US" sz="2400" dirty="0">
                <a:solidFill>
                  <a:srgbClr val="000000"/>
                </a:solidFill>
                <a:latin typeface="Cambria" panose="02040503050406030204" pitchFamily="18" charset="0"/>
                <a:cs typeface="Arial" panose="020B0604020202020204" pitchFamily="34" charset="0"/>
              </a:rPr>
            </a:br>
            <a:r>
              <a:rPr lang="en-US" altLang="en-US" sz="2400" dirty="0">
                <a:solidFill>
                  <a:srgbClr val="000000"/>
                </a:solidFill>
                <a:latin typeface="Cambria" panose="02040503050406030204" pitchFamily="18" charset="0"/>
                <a:cs typeface="Arial" panose="020B0604020202020204" pitchFamily="34" charset="0"/>
              </a:rPr>
              <a:t>Office of Agriculture and Forestry Development</a:t>
            </a:r>
            <a:br>
              <a:rPr lang="en-US" altLang="en-US" sz="2400" dirty="0">
                <a:solidFill>
                  <a:srgbClr val="000000"/>
                </a:solidFill>
                <a:latin typeface="Cambria" panose="02040503050406030204" pitchFamily="18" charset="0"/>
                <a:cs typeface="Arial" panose="020B0604020202020204" pitchFamily="34" charset="0"/>
              </a:rPr>
            </a:br>
            <a:r>
              <a:rPr lang="en-US" altLang="en-US" sz="2400" dirty="0">
                <a:solidFill>
                  <a:srgbClr val="000000"/>
                </a:solidFill>
                <a:latin typeface="Cambria" panose="02040503050406030204" pitchFamily="18" charset="0"/>
                <a:cs typeface="Arial" panose="020B0604020202020204" pitchFamily="34" charset="0"/>
              </a:rPr>
              <a:t>Virginia Department Agriculture &amp; Consumer Services</a:t>
            </a:r>
            <a:br>
              <a:rPr lang="en-US" altLang="en-US" sz="2400" b="1" dirty="0">
                <a:solidFill>
                  <a:srgbClr val="000000"/>
                </a:solidFill>
                <a:latin typeface="Cambria" panose="02040503050406030204" pitchFamily="18" charset="0"/>
                <a:cs typeface="Arial" panose="020B0604020202020204" pitchFamily="34" charset="0"/>
              </a:rPr>
            </a:br>
            <a:r>
              <a:rPr lang="en-US" altLang="en-US" sz="2400" dirty="0">
                <a:solidFill>
                  <a:srgbClr val="000000"/>
                </a:solidFill>
                <a:latin typeface="Cambria" panose="02040503050406030204" pitchFamily="18" charset="0"/>
                <a:cs typeface="Arial" panose="020B0604020202020204" pitchFamily="34" charset="0"/>
              </a:rPr>
              <a:t>(804) 786-6911 </a:t>
            </a:r>
            <a:r>
              <a:rPr lang="en-US" altLang="en-US" sz="2400" dirty="0">
                <a:solidFill>
                  <a:srgbClr val="1155CC"/>
                </a:solidFill>
                <a:latin typeface="Cambria" panose="02040503050406030204" pitchFamily="18" charset="0"/>
                <a:cs typeface="Arial" panose="020B0604020202020204" pitchFamily="34" charset="0"/>
              </a:rPr>
              <a:t>Rachel.Meyers@vdacs.virginia.gov</a:t>
            </a:r>
          </a:p>
          <a:p>
            <a:pPr marL="0" lvl="0" indent="0" algn="ctr">
              <a:lnSpc>
                <a:spcPct val="100000"/>
              </a:lnSpc>
              <a:spcBef>
                <a:spcPts val="1200"/>
              </a:spcBef>
              <a:buNone/>
            </a:pPr>
            <a:r>
              <a:rPr lang="en-US" altLang="en-US" sz="2400" dirty="0">
                <a:latin typeface="Cambria" panose="02040503050406030204" pitchFamily="18" charset="0"/>
                <a:cs typeface="Arial" panose="020B0604020202020204" pitchFamily="34" charset="0"/>
              </a:rPr>
              <a:t>vdacs.virginia.gov/agribusiness</a:t>
            </a:r>
          </a:p>
          <a:p>
            <a:pPr marL="0" lvl="0" indent="0" algn="ctr">
              <a:lnSpc>
                <a:spcPct val="100000"/>
              </a:lnSpc>
              <a:spcBef>
                <a:spcPts val="1200"/>
              </a:spcBef>
              <a:buNone/>
            </a:pPr>
            <a:endParaRPr lang="en-US" altLang="en-US" sz="11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334" y="4605252"/>
            <a:ext cx="11159337" cy="2030267"/>
          </a:xfrm>
          <a:prstGeom prst="rect">
            <a:avLst/>
          </a:prstGeom>
        </p:spPr>
      </p:pic>
    </p:spTree>
    <p:extLst>
      <p:ext uri="{BB962C8B-B14F-4D97-AF65-F5344CB8AC3E}">
        <p14:creationId xmlns:p14="http://schemas.microsoft.com/office/powerpoint/2010/main" val="3949406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831" y="4827733"/>
            <a:ext cx="11159337" cy="2030267"/>
          </a:xfrm>
          <a:prstGeom prst="rect">
            <a:avLst/>
          </a:prstGeom>
        </p:spPr>
      </p:pic>
      <p:sp>
        <p:nvSpPr>
          <p:cNvPr id="3" name="Title 2"/>
          <p:cNvSpPr>
            <a:spLocks noGrp="1"/>
          </p:cNvSpPr>
          <p:nvPr>
            <p:ph type="title"/>
          </p:nvPr>
        </p:nvSpPr>
        <p:spPr>
          <a:xfrm>
            <a:off x="838200" y="221432"/>
            <a:ext cx="10515600" cy="1325563"/>
          </a:xfrm>
        </p:spPr>
        <p:txBody>
          <a:bodyPr>
            <a:normAutofit/>
          </a:bodyPr>
          <a:lstStyle/>
          <a:p>
            <a:pPr algn="ctr"/>
            <a:r>
              <a:rPr lang="en-US" sz="4800" b="1" dirty="0">
                <a:solidFill>
                  <a:schemeClr val="accent6">
                    <a:lumMod val="50000"/>
                  </a:schemeClr>
                </a:solidFill>
              </a:rPr>
              <a:t>Blue Catfish Background</a:t>
            </a:r>
          </a:p>
        </p:txBody>
      </p:sp>
      <p:sp>
        <p:nvSpPr>
          <p:cNvPr id="4" name="Content Placeholder 3"/>
          <p:cNvSpPr>
            <a:spLocks noGrp="1"/>
          </p:cNvSpPr>
          <p:nvPr>
            <p:ph idx="1"/>
          </p:nvPr>
        </p:nvSpPr>
        <p:spPr>
          <a:xfrm>
            <a:off x="733699" y="1491528"/>
            <a:ext cx="10515600" cy="4351338"/>
          </a:xfrm>
        </p:spPr>
        <p:txBody>
          <a:bodyPr>
            <a:normAutofit/>
          </a:bodyPr>
          <a:lstStyle/>
          <a:p>
            <a:pPr marL="457200" lvl="1" indent="0">
              <a:buNone/>
            </a:pPr>
            <a:r>
              <a:rPr lang="en-US" sz="3200" u="sng" dirty="0"/>
              <a:t>Project Types</a:t>
            </a:r>
            <a:r>
              <a:rPr lang="en-US" sz="3200" dirty="0"/>
              <a:t>: </a:t>
            </a:r>
          </a:p>
          <a:p>
            <a:pPr lvl="1">
              <a:buFont typeface="Wingdings" panose="05000000000000000000" pitchFamily="2" charset="2"/>
              <a:buChar char="Ø"/>
            </a:pPr>
            <a:r>
              <a:rPr lang="en-US" sz="3200" dirty="0"/>
              <a:t>Projects that directly support local food production</a:t>
            </a:r>
          </a:p>
          <a:p>
            <a:pPr lvl="1">
              <a:buFont typeface="Wingdings" panose="05000000000000000000" pitchFamily="2" charset="2"/>
              <a:buChar char="Ø"/>
            </a:pPr>
            <a:r>
              <a:rPr lang="en-US" sz="3200" dirty="0"/>
              <a:t>Enhance environmental sustainability</a:t>
            </a:r>
          </a:p>
          <a:p>
            <a:pPr lvl="1">
              <a:buFont typeface="Wingdings" panose="05000000000000000000" pitchFamily="2" charset="2"/>
              <a:buChar char="Ø"/>
            </a:pPr>
            <a:r>
              <a:rPr lang="en-US" sz="3200" dirty="0"/>
              <a:t>Demonstrate a broad community benefit</a:t>
            </a:r>
          </a:p>
          <a:p>
            <a:pPr marL="457200" lvl="1" indent="0">
              <a:buNone/>
            </a:pPr>
            <a:endParaRPr lang="en-US" sz="3200" dirty="0"/>
          </a:p>
          <a:p>
            <a:pPr marL="457200" lvl="1" indent="0">
              <a:buNone/>
            </a:pPr>
            <a:endParaRPr lang="en-US" sz="3200" dirty="0"/>
          </a:p>
          <a:p>
            <a:pPr marL="457200" lvl="1" indent="0">
              <a:buNone/>
            </a:pPr>
            <a:endParaRPr lang="en-US" sz="3200" dirty="0"/>
          </a:p>
        </p:txBody>
      </p:sp>
    </p:spTree>
    <p:extLst>
      <p:ext uri="{BB962C8B-B14F-4D97-AF65-F5344CB8AC3E}">
        <p14:creationId xmlns:p14="http://schemas.microsoft.com/office/powerpoint/2010/main" val="2503922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9460"/>
            <a:ext cx="12192000" cy="1858540"/>
          </a:xfrm>
          <a:prstGeom prst="rect">
            <a:avLst/>
          </a:prstGeom>
        </p:spPr>
      </p:pic>
      <p:sp>
        <p:nvSpPr>
          <p:cNvPr id="3" name="Title 2"/>
          <p:cNvSpPr>
            <a:spLocks noGrp="1"/>
          </p:cNvSpPr>
          <p:nvPr>
            <p:ph type="title"/>
          </p:nvPr>
        </p:nvSpPr>
        <p:spPr>
          <a:xfrm>
            <a:off x="838200" y="0"/>
            <a:ext cx="10515600" cy="1325563"/>
          </a:xfrm>
        </p:spPr>
        <p:txBody>
          <a:bodyPr/>
          <a:lstStyle/>
          <a:p>
            <a:pPr algn="ctr"/>
            <a:r>
              <a:rPr lang="en-US" b="1" dirty="0">
                <a:solidFill>
                  <a:schemeClr val="accent6">
                    <a:lumMod val="50000"/>
                  </a:schemeClr>
                </a:solidFill>
              </a:rPr>
              <a:t>Priority Project Types</a:t>
            </a:r>
          </a:p>
        </p:txBody>
      </p:sp>
      <p:sp>
        <p:nvSpPr>
          <p:cNvPr id="4" name="Content Placeholder 3"/>
          <p:cNvSpPr>
            <a:spLocks noGrp="1"/>
          </p:cNvSpPr>
          <p:nvPr>
            <p:ph idx="1"/>
          </p:nvPr>
        </p:nvSpPr>
        <p:spPr>
          <a:xfrm>
            <a:off x="708197" y="1111148"/>
            <a:ext cx="11238269" cy="4351338"/>
          </a:xfrm>
        </p:spPr>
        <p:txBody>
          <a:bodyPr>
            <a:normAutofit/>
          </a:bodyPr>
          <a:lstStyle/>
          <a:p>
            <a:pPr>
              <a:buFont typeface="Wingdings" panose="05000000000000000000" pitchFamily="2" charset="2"/>
              <a:buChar char="Ø"/>
            </a:pPr>
            <a:r>
              <a:rPr lang="en-US" b="1" dirty="0"/>
              <a:t>Projects that create processing, flash freezing, and infrastructure capacity in proximity to small-scale blue catfish watermen</a:t>
            </a:r>
          </a:p>
          <a:p>
            <a:pPr>
              <a:buFont typeface="Wingdings" panose="05000000000000000000" pitchFamily="2" charset="2"/>
              <a:buChar char="Ø"/>
            </a:pPr>
            <a:r>
              <a:rPr lang="en-US" b="1" dirty="0"/>
              <a:t>Processing facilities that are primarily locally owned</a:t>
            </a:r>
          </a:p>
          <a:p>
            <a:pPr lvl="1">
              <a:buFont typeface="Wingdings" panose="05000000000000000000" pitchFamily="2" charset="2"/>
              <a:buChar char="Ø"/>
            </a:pPr>
            <a:r>
              <a:rPr lang="en-US" b="1" dirty="0"/>
              <a:t>Including packaging, freezing, and labeling facilities</a:t>
            </a:r>
            <a:endParaRPr lang="en-US" dirty="0"/>
          </a:p>
          <a:p>
            <a:pPr>
              <a:buFont typeface="Wingdings" panose="05000000000000000000" pitchFamily="2" charset="2"/>
              <a:buChar char="Ø"/>
            </a:pPr>
            <a:r>
              <a:rPr lang="en-US" b="1" dirty="0"/>
              <a:t>Projects that involve or incorporate existing seafood processors and business</a:t>
            </a:r>
          </a:p>
          <a:p>
            <a:pPr>
              <a:buFont typeface="Wingdings" panose="05000000000000000000" pitchFamily="2" charset="2"/>
              <a:buChar char="Ø"/>
            </a:pPr>
            <a:r>
              <a:rPr lang="en-US" b="1" dirty="0"/>
              <a:t>Projects located in Rural Coastal VA Community Enhancement Authority or Planning District 23</a:t>
            </a:r>
          </a:p>
          <a:p>
            <a:pPr>
              <a:buFont typeface="Wingdings" panose="05000000000000000000" pitchFamily="2" charset="2"/>
              <a:buChar char="Ø"/>
            </a:pPr>
            <a:r>
              <a:rPr lang="en-US" b="1" dirty="0"/>
              <a:t>Projects providing a local match</a:t>
            </a:r>
          </a:p>
          <a:p>
            <a:endParaRPr lang="en-US" dirty="0"/>
          </a:p>
        </p:txBody>
      </p:sp>
    </p:spTree>
    <p:extLst>
      <p:ext uri="{BB962C8B-B14F-4D97-AF65-F5344CB8AC3E}">
        <p14:creationId xmlns:p14="http://schemas.microsoft.com/office/powerpoint/2010/main" val="3216534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831" y="4827733"/>
            <a:ext cx="11159337" cy="2030267"/>
          </a:xfrm>
          <a:prstGeom prst="rect">
            <a:avLst/>
          </a:prstGeom>
        </p:spPr>
      </p:pic>
      <p:sp>
        <p:nvSpPr>
          <p:cNvPr id="3" name="Title 2"/>
          <p:cNvSpPr>
            <a:spLocks noGrp="1"/>
          </p:cNvSpPr>
          <p:nvPr>
            <p:ph type="title"/>
          </p:nvPr>
        </p:nvSpPr>
        <p:spPr>
          <a:xfrm>
            <a:off x="838200" y="221433"/>
            <a:ext cx="10515600" cy="974004"/>
          </a:xfrm>
        </p:spPr>
        <p:txBody>
          <a:bodyPr>
            <a:normAutofit fontScale="90000"/>
          </a:bodyPr>
          <a:lstStyle/>
          <a:p>
            <a:pPr algn="ctr"/>
            <a:r>
              <a:rPr lang="en-US" sz="4800" b="1" dirty="0">
                <a:solidFill>
                  <a:schemeClr val="accent6">
                    <a:lumMod val="50000"/>
                  </a:schemeClr>
                </a:solidFill>
              </a:rPr>
              <a:t>Rural Coastal VA Community Enhancement Authority</a:t>
            </a:r>
          </a:p>
        </p:txBody>
      </p:sp>
      <p:sp>
        <p:nvSpPr>
          <p:cNvPr id="4" name="Content Placeholder 3"/>
          <p:cNvSpPr>
            <a:spLocks noGrp="1"/>
          </p:cNvSpPr>
          <p:nvPr>
            <p:ph idx="1"/>
          </p:nvPr>
        </p:nvSpPr>
        <p:spPr>
          <a:xfrm>
            <a:off x="629196" y="1195437"/>
            <a:ext cx="10515600" cy="4116206"/>
          </a:xfrm>
        </p:spPr>
        <p:txBody>
          <a:bodyPr>
            <a:normAutofit/>
          </a:bodyPr>
          <a:lstStyle/>
          <a:p>
            <a:pPr marL="0" indent="0" fontAlgn="base">
              <a:lnSpc>
                <a:spcPct val="100000"/>
              </a:lnSpc>
              <a:spcBef>
                <a:spcPts val="700"/>
              </a:spcBef>
              <a:spcAft>
                <a:spcPct val="0"/>
              </a:spcAft>
              <a:buClr>
                <a:schemeClr val="accent2"/>
              </a:buClr>
              <a:buSzPct val="60000"/>
              <a:buNone/>
              <a:defRPr/>
            </a:pPr>
            <a:r>
              <a:rPr lang="en-US" dirty="0">
                <a:solidFill>
                  <a:srgbClr val="444444"/>
                </a:solidFill>
                <a:latin typeface="PT Serif" panose="020A0603040505020204" pitchFamily="18" charset="0"/>
              </a:rPr>
              <a:t>C</a:t>
            </a:r>
            <a:r>
              <a:rPr lang="en-US" b="0" i="0" dirty="0">
                <a:solidFill>
                  <a:srgbClr val="444444"/>
                </a:solidFill>
                <a:effectLst/>
                <a:latin typeface="PT Serif" panose="020A0603040505020204" pitchFamily="18" charset="0"/>
              </a:rPr>
              <a:t>onsist of up to 12 of the counties within the Northern Neck, Middle Peninsula, and Accomack-Northampton planning districts as follows: </a:t>
            </a:r>
          </a:p>
          <a:p>
            <a:pPr fontAlgn="base">
              <a:lnSpc>
                <a:spcPct val="100000"/>
              </a:lnSpc>
              <a:spcBef>
                <a:spcPts val="700"/>
              </a:spcBef>
              <a:spcAft>
                <a:spcPct val="0"/>
              </a:spcAft>
              <a:buSzPct val="60000"/>
              <a:buFont typeface="Wingdings" panose="05000000000000000000" pitchFamily="2" charset="2"/>
              <a:buChar char="v"/>
              <a:defRPr/>
            </a:pPr>
            <a:r>
              <a:rPr lang="en-US" b="0" i="0" dirty="0">
                <a:solidFill>
                  <a:srgbClr val="444444"/>
                </a:solidFill>
                <a:effectLst/>
                <a:latin typeface="PT Serif" panose="020A0603040505020204" pitchFamily="18" charset="0"/>
              </a:rPr>
              <a:t>Accomack, Essex, Gloucester, King and Queen, King William, Lancaster, Mathews, Middlesex, Northampton, Northumberland, Richmond, and Westmoreland</a:t>
            </a:r>
            <a:endParaRPr lang="en-US" i="1" dirty="0">
              <a:solidFill>
                <a:schemeClr val="tx2"/>
              </a:solidFill>
            </a:endParaRPr>
          </a:p>
        </p:txBody>
      </p:sp>
    </p:spTree>
    <p:extLst>
      <p:ext uri="{BB962C8B-B14F-4D97-AF65-F5344CB8AC3E}">
        <p14:creationId xmlns:p14="http://schemas.microsoft.com/office/powerpoint/2010/main" val="2468429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699" y="4757500"/>
            <a:ext cx="11159337" cy="2030267"/>
          </a:xfrm>
          <a:prstGeom prst="rect">
            <a:avLst/>
          </a:prstGeom>
        </p:spPr>
      </p:pic>
      <p:sp>
        <p:nvSpPr>
          <p:cNvPr id="3" name="Title 2"/>
          <p:cNvSpPr>
            <a:spLocks noGrp="1"/>
          </p:cNvSpPr>
          <p:nvPr>
            <p:ph type="title"/>
          </p:nvPr>
        </p:nvSpPr>
        <p:spPr>
          <a:xfrm>
            <a:off x="838200" y="221432"/>
            <a:ext cx="10515600" cy="1325563"/>
          </a:xfrm>
        </p:spPr>
        <p:txBody>
          <a:bodyPr>
            <a:normAutofit/>
          </a:bodyPr>
          <a:lstStyle/>
          <a:p>
            <a:pPr algn="ctr"/>
            <a:r>
              <a:rPr lang="en-US" sz="4800" b="1" dirty="0">
                <a:solidFill>
                  <a:schemeClr val="accent6">
                    <a:lumMod val="50000"/>
                  </a:schemeClr>
                </a:solidFill>
              </a:rPr>
              <a:t>Where is Planning District 23</a:t>
            </a:r>
          </a:p>
        </p:txBody>
      </p:sp>
      <p:sp>
        <p:nvSpPr>
          <p:cNvPr id="4" name="Content Placeholder 3"/>
          <p:cNvSpPr>
            <a:spLocks noGrp="1"/>
          </p:cNvSpPr>
          <p:nvPr>
            <p:ph idx="1"/>
          </p:nvPr>
        </p:nvSpPr>
        <p:spPr>
          <a:xfrm>
            <a:off x="733699" y="1491528"/>
            <a:ext cx="10515600" cy="4345068"/>
          </a:xfrm>
        </p:spPr>
        <p:txBody>
          <a:bodyPr>
            <a:normAutofit/>
          </a:bodyPr>
          <a:lstStyle/>
          <a:p>
            <a:pPr marL="457200" lvl="1" indent="0">
              <a:buNone/>
            </a:pPr>
            <a:endParaRPr lang="en-US" sz="3200" dirty="0"/>
          </a:p>
        </p:txBody>
      </p:sp>
      <p:pic>
        <p:nvPicPr>
          <p:cNvPr id="6" name="Picture 5">
            <a:extLst>
              <a:ext uri="{FF2B5EF4-FFF2-40B4-BE49-F238E27FC236}">
                <a16:creationId xmlns:a16="http://schemas.microsoft.com/office/drawing/2014/main" id="{203C9A89-D101-CA5C-1741-E1D188EE0640}"/>
              </a:ext>
            </a:extLst>
          </p:cNvPr>
          <p:cNvPicPr>
            <a:picLocks noChangeAspect="1"/>
          </p:cNvPicPr>
          <p:nvPr/>
        </p:nvPicPr>
        <p:blipFill rotWithShape="1">
          <a:blip r:embed="rId3"/>
          <a:srcRect l="55581" t="63842" r="35812" b="11157"/>
          <a:stretch/>
        </p:blipFill>
        <p:spPr>
          <a:xfrm>
            <a:off x="733699" y="1491528"/>
            <a:ext cx="7085068" cy="3874944"/>
          </a:xfrm>
          <a:prstGeom prst="rect">
            <a:avLst/>
          </a:prstGeom>
        </p:spPr>
      </p:pic>
    </p:spTree>
    <p:extLst>
      <p:ext uri="{BB962C8B-B14F-4D97-AF65-F5344CB8AC3E}">
        <p14:creationId xmlns:p14="http://schemas.microsoft.com/office/powerpoint/2010/main" val="4215762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831" y="4827733"/>
            <a:ext cx="11159337" cy="2030267"/>
          </a:xfrm>
          <a:prstGeom prst="rect">
            <a:avLst/>
          </a:prstGeom>
        </p:spPr>
      </p:pic>
      <p:sp>
        <p:nvSpPr>
          <p:cNvPr id="3" name="Title 2"/>
          <p:cNvSpPr>
            <a:spLocks noGrp="1"/>
          </p:cNvSpPr>
          <p:nvPr>
            <p:ph type="title"/>
          </p:nvPr>
        </p:nvSpPr>
        <p:spPr>
          <a:xfrm>
            <a:off x="838200" y="221432"/>
            <a:ext cx="10515600" cy="1325563"/>
          </a:xfrm>
        </p:spPr>
        <p:txBody>
          <a:bodyPr>
            <a:normAutofit/>
          </a:bodyPr>
          <a:lstStyle/>
          <a:p>
            <a:pPr algn="ctr"/>
            <a:r>
              <a:rPr lang="en-US" sz="4800" b="1" dirty="0">
                <a:solidFill>
                  <a:schemeClr val="accent6">
                    <a:lumMod val="50000"/>
                  </a:schemeClr>
                </a:solidFill>
              </a:rPr>
              <a:t>Eligibility</a:t>
            </a:r>
          </a:p>
        </p:txBody>
      </p:sp>
      <p:sp>
        <p:nvSpPr>
          <p:cNvPr id="4" name="Content Placeholder 3"/>
          <p:cNvSpPr>
            <a:spLocks noGrp="1"/>
          </p:cNvSpPr>
          <p:nvPr>
            <p:ph idx="1"/>
          </p:nvPr>
        </p:nvSpPr>
        <p:spPr>
          <a:xfrm>
            <a:off x="733699" y="1491528"/>
            <a:ext cx="10515600" cy="4351338"/>
          </a:xfrm>
        </p:spPr>
        <p:txBody>
          <a:bodyPr>
            <a:normAutofit/>
          </a:bodyPr>
          <a:lstStyle/>
          <a:p>
            <a:pPr lvl="0">
              <a:spcBef>
                <a:spcPts val="700"/>
              </a:spcBef>
              <a:spcAft>
                <a:spcPts val="600"/>
              </a:spcAft>
              <a:buSzPct val="60000"/>
              <a:buFont typeface="Wingdings" panose="05000000000000000000" pitchFamily="2" charset="2"/>
              <a:buChar char="Ø"/>
              <a:defRPr/>
            </a:pPr>
            <a:r>
              <a:rPr lang="en-US" i="1" dirty="0"/>
              <a:t>Applications must be made by a political subdivision of the Commonwealth</a:t>
            </a:r>
          </a:p>
          <a:p>
            <a:pPr lvl="0">
              <a:spcBef>
                <a:spcPts val="700"/>
              </a:spcBef>
              <a:spcAft>
                <a:spcPts val="600"/>
              </a:spcAft>
              <a:buSzPct val="60000"/>
              <a:buFont typeface="Wingdings" panose="05000000000000000000" pitchFamily="2" charset="2"/>
              <a:buChar char="Ø"/>
              <a:defRPr/>
            </a:pPr>
            <a:r>
              <a:rPr lang="en-US" i="1" dirty="0"/>
              <a:t>Applications may be made on behalf of more than one locality, provided that a single political subdivision serve as lead applicant and grant administrator</a:t>
            </a:r>
          </a:p>
          <a:p>
            <a:pPr lvl="0">
              <a:spcBef>
                <a:spcPts val="700"/>
              </a:spcBef>
              <a:spcAft>
                <a:spcPts val="600"/>
              </a:spcAft>
              <a:buSzPct val="60000"/>
              <a:buFont typeface="Wingdings" panose="05000000000000000000" pitchFamily="2" charset="2"/>
              <a:buChar char="Ø"/>
              <a:defRPr/>
            </a:pPr>
            <a:r>
              <a:rPr lang="en-US" i="1" dirty="0"/>
              <a:t>Applicants are only eligible for one grant award per grant round</a:t>
            </a:r>
          </a:p>
        </p:txBody>
      </p:sp>
    </p:spTree>
    <p:extLst>
      <p:ext uri="{BB962C8B-B14F-4D97-AF65-F5344CB8AC3E}">
        <p14:creationId xmlns:p14="http://schemas.microsoft.com/office/powerpoint/2010/main" val="2616693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831" y="4827733"/>
            <a:ext cx="11159337" cy="2030267"/>
          </a:xfrm>
          <a:prstGeom prst="rect">
            <a:avLst/>
          </a:prstGeom>
        </p:spPr>
      </p:pic>
      <p:sp>
        <p:nvSpPr>
          <p:cNvPr id="3" name="Title 2"/>
          <p:cNvSpPr>
            <a:spLocks noGrp="1"/>
          </p:cNvSpPr>
          <p:nvPr>
            <p:ph type="title"/>
          </p:nvPr>
        </p:nvSpPr>
        <p:spPr>
          <a:xfrm>
            <a:off x="838200" y="221433"/>
            <a:ext cx="10515600" cy="974004"/>
          </a:xfrm>
        </p:spPr>
        <p:txBody>
          <a:bodyPr>
            <a:normAutofit/>
          </a:bodyPr>
          <a:lstStyle/>
          <a:p>
            <a:pPr algn="ctr"/>
            <a:r>
              <a:rPr lang="en-US" sz="4800" b="1" dirty="0">
                <a:solidFill>
                  <a:schemeClr val="accent6">
                    <a:lumMod val="50000"/>
                  </a:schemeClr>
                </a:solidFill>
              </a:rPr>
              <a:t>Project Evaluation and Award Criteria</a:t>
            </a:r>
          </a:p>
        </p:txBody>
      </p:sp>
      <p:sp>
        <p:nvSpPr>
          <p:cNvPr id="4" name="Content Placeholder 3"/>
          <p:cNvSpPr>
            <a:spLocks noGrp="1"/>
          </p:cNvSpPr>
          <p:nvPr>
            <p:ph idx="1"/>
          </p:nvPr>
        </p:nvSpPr>
        <p:spPr>
          <a:xfrm>
            <a:off x="629196" y="960305"/>
            <a:ext cx="10515600" cy="4351338"/>
          </a:xfrm>
        </p:spPr>
        <p:txBody>
          <a:bodyPr>
            <a:normAutofit/>
          </a:bodyPr>
          <a:lstStyle/>
          <a:p>
            <a:pPr marL="823913" lvl="1" indent="-457200" fontAlgn="base">
              <a:lnSpc>
                <a:spcPct val="100000"/>
              </a:lnSpc>
              <a:spcBef>
                <a:spcPts val="550"/>
              </a:spcBef>
              <a:spcAft>
                <a:spcPct val="0"/>
              </a:spcAft>
              <a:buClr>
                <a:schemeClr val="accent4"/>
              </a:buClr>
              <a:buSzPct val="70000"/>
              <a:buFont typeface="Wingdings" panose="05000000000000000000" pitchFamily="2" charset="2"/>
              <a:buChar char="q"/>
              <a:defRPr/>
            </a:pPr>
            <a:endParaRPr lang="en-US" i="1" spc="-40" dirty="0">
              <a:solidFill>
                <a:schemeClr val="tx2"/>
              </a:solidFill>
            </a:endParaRPr>
          </a:p>
          <a:p>
            <a:pPr marL="823913" lvl="1" indent="-457200" fontAlgn="base">
              <a:lnSpc>
                <a:spcPct val="100000"/>
              </a:lnSpc>
              <a:spcBef>
                <a:spcPts val="550"/>
              </a:spcBef>
              <a:spcAft>
                <a:spcPct val="0"/>
              </a:spcAft>
              <a:buSzPct val="70000"/>
              <a:buFont typeface="Wingdings" panose="05000000000000000000" pitchFamily="2" charset="2"/>
              <a:buChar char="Ø"/>
              <a:defRPr/>
            </a:pPr>
            <a:r>
              <a:rPr lang="en-US" sz="2800" i="1" spc="-40" dirty="0"/>
              <a:t>The project purpose</a:t>
            </a:r>
          </a:p>
          <a:p>
            <a:pPr marL="823913" lvl="1" indent="-457200" fontAlgn="base">
              <a:lnSpc>
                <a:spcPct val="100000"/>
              </a:lnSpc>
              <a:spcBef>
                <a:spcPts val="550"/>
              </a:spcBef>
              <a:spcAft>
                <a:spcPct val="0"/>
              </a:spcAft>
              <a:buSzPct val="70000"/>
              <a:buFont typeface="Wingdings" panose="05000000000000000000" pitchFamily="2" charset="2"/>
              <a:buChar char="Ø"/>
              <a:defRPr/>
            </a:pPr>
            <a:r>
              <a:rPr lang="en-US" sz="2800" i="1" spc="-40" dirty="0"/>
              <a:t>Specific issue(s) that the project will address</a:t>
            </a:r>
          </a:p>
          <a:p>
            <a:pPr marL="823913" lvl="1" indent="-457200" fontAlgn="base">
              <a:lnSpc>
                <a:spcPct val="100000"/>
              </a:lnSpc>
              <a:spcBef>
                <a:spcPts val="550"/>
              </a:spcBef>
              <a:spcAft>
                <a:spcPct val="0"/>
              </a:spcAft>
              <a:buSzPct val="70000"/>
              <a:buFont typeface="Wingdings" panose="05000000000000000000" pitchFamily="2" charset="2"/>
              <a:buChar char="Ø"/>
              <a:defRPr/>
            </a:pPr>
            <a:r>
              <a:rPr lang="en-US" sz="2800" i="1" spc="-40" dirty="0"/>
              <a:t>Local or regional benefits of the project</a:t>
            </a:r>
          </a:p>
          <a:p>
            <a:pPr marL="823913" lvl="1" indent="-457200" fontAlgn="base">
              <a:lnSpc>
                <a:spcPct val="100000"/>
              </a:lnSpc>
              <a:spcBef>
                <a:spcPts val="550"/>
              </a:spcBef>
              <a:spcAft>
                <a:spcPct val="0"/>
              </a:spcAft>
              <a:buSzPct val="70000"/>
              <a:buFont typeface="Wingdings" panose="05000000000000000000" pitchFamily="2" charset="2"/>
              <a:buChar char="Ø"/>
              <a:defRPr/>
            </a:pPr>
            <a:r>
              <a:rPr lang="en-US" sz="2800" i="1" spc="-40" dirty="0"/>
              <a:t>Specific goals or objectives of the project</a:t>
            </a:r>
          </a:p>
          <a:p>
            <a:pPr marL="823913" lvl="1" indent="-457200" fontAlgn="base">
              <a:lnSpc>
                <a:spcPct val="100000"/>
              </a:lnSpc>
              <a:spcBef>
                <a:spcPts val="550"/>
              </a:spcBef>
              <a:spcAft>
                <a:spcPct val="0"/>
              </a:spcAft>
              <a:buSzPct val="70000"/>
              <a:buFont typeface="Wingdings" panose="05000000000000000000" pitchFamily="2" charset="2"/>
              <a:buChar char="Ø"/>
              <a:defRPr/>
            </a:pPr>
            <a:r>
              <a:rPr lang="en-US" sz="2800" i="1" spc="-40" dirty="0"/>
              <a:t>Particular deliverables of the project</a:t>
            </a:r>
          </a:p>
          <a:p>
            <a:pPr marL="823913" lvl="1" indent="-457200" fontAlgn="base">
              <a:lnSpc>
                <a:spcPct val="100000"/>
              </a:lnSpc>
              <a:spcBef>
                <a:spcPts val="550"/>
              </a:spcBef>
              <a:spcAft>
                <a:spcPct val="0"/>
              </a:spcAft>
              <a:buSzPct val="70000"/>
              <a:buFont typeface="Wingdings" panose="05000000000000000000" pitchFamily="2" charset="2"/>
              <a:buChar char="Ø"/>
              <a:defRPr/>
            </a:pPr>
            <a:r>
              <a:rPr lang="en-US" sz="2800" i="1" spc="-40" dirty="0"/>
              <a:t>How grant funds, and local match if applicable, will be used</a:t>
            </a:r>
          </a:p>
        </p:txBody>
      </p:sp>
    </p:spTree>
    <p:extLst>
      <p:ext uri="{BB962C8B-B14F-4D97-AF65-F5344CB8AC3E}">
        <p14:creationId xmlns:p14="http://schemas.microsoft.com/office/powerpoint/2010/main" val="3506981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331" y="4547062"/>
            <a:ext cx="11159337" cy="2030267"/>
          </a:xfrm>
          <a:prstGeom prst="rect">
            <a:avLst/>
          </a:prstGeom>
        </p:spPr>
      </p:pic>
      <p:sp>
        <p:nvSpPr>
          <p:cNvPr id="3" name="Title 2"/>
          <p:cNvSpPr>
            <a:spLocks noGrp="1"/>
          </p:cNvSpPr>
          <p:nvPr>
            <p:ph type="title"/>
          </p:nvPr>
        </p:nvSpPr>
        <p:spPr>
          <a:xfrm>
            <a:off x="838200" y="221432"/>
            <a:ext cx="10515600" cy="1325563"/>
          </a:xfrm>
        </p:spPr>
        <p:txBody>
          <a:bodyPr/>
          <a:lstStyle/>
          <a:p>
            <a:pPr algn="ctr"/>
            <a:r>
              <a:rPr lang="en-US" b="1" dirty="0">
                <a:solidFill>
                  <a:schemeClr val="accent6">
                    <a:lumMod val="50000"/>
                  </a:schemeClr>
                </a:solidFill>
              </a:rPr>
              <a:t>Awards and Reporting</a:t>
            </a:r>
          </a:p>
        </p:txBody>
      </p:sp>
      <p:sp>
        <p:nvSpPr>
          <p:cNvPr id="4" name="Content Placeholder 3"/>
          <p:cNvSpPr>
            <a:spLocks noGrp="1"/>
          </p:cNvSpPr>
          <p:nvPr>
            <p:ph idx="1"/>
          </p:nvPr>
        </p:nvSpPr>
        <p:spPr>
          <a:xfrm>
            <a:off x="838200" y="1370699"/>
            <a:ext cx="10515600" cy="4351338"/>
          </a:xfrm>
        </p:spPr>
        <p:txBody>
          <a:bodyPr>
            <a:normAutofit/>
          </a:bodyPr>
          <a:lstStyle/>
          <a:p>
            <a:pPr lvl="1">
              <a:buFont typeface="Wingdings" panose="05000000000000000000" pitchFamily="2" charset="2"/>
              <a:buChar char="Ø"/>
            </a:pPr>
            <a:r>
              <a:rPr lang="en-US" dirty="0"/>
              <a:t>Reimbursable grant</a:t>
            </a:r>
          </a:p>
          <a:p>
            <a:pPr lvl="1">
              <a:buFont typeface="Wingdings" panose="05000000000000000000" pitchFamily="2" charset="2"/>
              <a:buChar char="Ø"/>
            </a:pPr>
            <a:r>
              <a:rPr lang="en-US" dirty="0"/>
              <a:t>Grant awardees have two years from the award announcement to complete deliverables </a:t>
            </a:r>
          </a:p>
          <a:p>
            <a:pPr lvl="1">
              <a:buFont typeface="Wingdings" panose="05000000000000000000" pitchFamily="2" charset="2"/>
              <a:buChar char="Ø"/>
            </a:pPr>
            <a:r>
              <a:rPr lang="en-US" dirty="0"/>
              <a:t>Grantees are required to complete an interim grant report one year into the grant</a:t>
            </a:r>
          </a:p>
          <a:p>
            <a:pPr lvl="1">
              <a:buFont typeface="Wingdings" panose="05000000000000000000" pitchFamily="2" charset="2"/>
              <a:buChar char="Ø"/>
            </a:pPr>
            <a:r>
              <a:rPr lang="en-US" dirty="0"/>
              <a:t>Reimbursements may be requested periodically up to 75% of the grant amount</a:t>
            </a:r>
          </a:p>
          <a:p>
            <a:pPr lvl="1">
              <a:buFont typeface="Wingdings" panose="05000000000000000000" pitchFamily="2" charset="2"/>
              <a:buChar char="Ø"/>
            </a:pPr>
            <a:r>
              <a:rPr lang="en-US" dirty="0"/>
              <a:t>Upon completion of the grant and the final report is submitted, including deliverables, budget close out form and documentation, the final amount will be disbursed upon verification of the final documents</a:t>
            </a:r>
          </a:p>
        </p:txBody>
      </p:sp>
    </p:spTree>
    <p:extLst>
      <p:ext uri="{BB962C8B-B14F-4D97-AF65-F5344CB8AC3E}">
        <p14:creationId xmlns:p14="http://schemas.microsoft.com/office/powerpoint/2010/main" val="1262440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331" y="4547062"/>
            <a:ext cx="11159337" cy="2030267"/>
          </a:xfrm>
          <a:prstGeom prst="rect">
            <a:avLst/>
          </a:prstGeom>
        </p:spPr>
      </p:pic>
      <p:sp>
        <p:nvSpPr>
          <p:cNvPr id="3" name="Title 2"/>
          <p:cNvSpPr>
            <a:spLocks noGrp="1"/>
          </p:cNvSpPr>
          <p:nvPr>
            <p:ph type="title"/>
          </p:nvPr>
        </p:nvSpPr>
        <p:spPr>
          <a:xfrm>
            <a:off x="838200" y="221432"/>
            <a:ext cx="10515600" cy="1325563"/>
          </a:xfrm>
        </p:spPr>
        <p:txBody>
          <a:bodyPr/>
          <a:lstStyle/>
          <a:p>
            <a:pPr algn="ctr"/>
            <a:r>
              <a:rPr lang="en-US" b="1" dirty="0">
                <a:solidFill>
                  <a:schemeClr val="accent6">
                    <a:lumMod val="50000"/>
                  </a:schemeClr>
                </a:solidFill>
              </a:rPr>
              <a:t>Application Due Date</a:t>
            </a:r>
          </a:p>
        </p:txBody>
      </p:sp>
      <p:sp>
        <p:nvSpPr>
          <p:cNvPr id="4" name="Content Placeholder 3"/>
          <p:cNvSpPr>
            <a:spLocks noGrp="1"/>
          </p:cNvSpPr>
          <p:nvPr>
            <p:ph idx="1"/>
          </p:nvPr>
        </p:nvSpPr>
        <p:spPr>
          <a:xfrm>
            <a:off x="838200" y="1299647"/>
            <a:ext cx="10515600" cy="4351338"/>
          </a:xfrm>
        </p:spPr>
        <p:txBody>
          <a:bodyPr>
            <a:normAutofit/>
          </a:bodyPr>
          <a:lstStyle/>
          <a:p>
            <a:r>
              <a:rPr lang="en-US" dirty="0"/>
              <a:t>Applications are due </a:t>
            </a:r>
            <a:r>
              <a:rPr lang="en-US" b="1" dirty="0"/>
              <a:t>November 20</a:t>
            </a:r>
            <a:r>
              <a:rPr lang="en-US" b="1" baseline="30000" dirty="0"/>
              <a:t>th</a:t>
            </a:r>
          </a:p>
          <a:p>
            <a:endParaRPr lang="en-US" b="1" baseline="30000" dirty="0"/>
          </a:p>
          <a:p>
            <a:r>
              <a:rPr lang="en-US" baseline="30000" dirty="0"/>
              <a:t>Emailed in to </a:t>
            </a:r>
            <a:r>
              <a:rPr lang="en-US" baseline="30000" dirty="0">
                <a:hlinkClick r:id="rId3"/>
              </a:rPr>
              <a:t>Rachel.Meyers@vdacs.virginia.gov</a:t>
            </a:r>
            <a:endParaRPr lang="en-US" baseline="30000" dirty="0"/>
          </a:p>
          <a:p>
            <a:r>
              <a:rPr lang="en-US" baseline="30000" dirty="0"/>
              <a:t>By mail: </a:t>
            </a:r>
          </a:p>
          <a:p>
            <a:pPr marL="0" indent="0">
              <a:lnSpc>
                <a:spcPct val="50000"/>
              </a:lnSpc>
              <a:buNone/>
            </a:pPr>
            <a:r>
              <a:rPr lang="en-US" baseline="30000" dirty="0"/>
              <a:t>	Rachel Meyers</a:t>
            </a:r>
          </a:p>
          <a:p>
            <a:pPr marL="0" indent="0">
              <a:lnSpc>
                <a:spcPct val="50000"/>
              </a:lnSpc>
              <a:buNone/>
            </a:pPr>
            <a:r>
              <a:rPr lang="en-US" baseline="30000" dirty="0"/>
              <a:t>	Office of Agriculture and Forestry Development</a:t>
            </a:r>
          </a:p>
          <a:p>
            <a:pPr marL="0" indent="0">
              <a:lnSpc>
                <a:spcPct val="50000"/>
              </a:lnSpc>
              <a:buNone/>
            </a:pPr>
            <a:r>
              <a:rPr lang="en-US" baseline="30000" dirty="0"/>
              <a:t>	Virginia Department of </a:t>
            </a:r>
            <a:r>
              <a:rPr lang="en-US" baseline="30000"/>
              <a:t>Agriculture &amp; </a:t>
            </a:r>
            <a:r>
              <a:rPr lang="en-US" baseline="30000" dirty="0"/>
              <a:t>Consumer Services</a:t>
            </a:r>
          </a:p>
          <a:p>
            <a:pPr marL="0" indent="0">
              <a:lnSpc>
                <a:spcPct val="50000"/>
              </a:lnSpc>
              <a:buNone/>
            </a:pPr>
            <a:r>
              <a:rPr lang="en-US" baseline="30000" dirty="0"/>
              <a:t>	102 Governor Street</a:t>
            </a:r>
          </a:p>
          <a:p>
            <a:pPr marL="0" indent="0">
              <a:lnSpc>
                <a:spcPct val="50000"/>
              </a:lnSpc>
              <a:buNone/>
            </a:pPr>
            <a:r>
              <a:rPr lang="en-US" baseline="30000" dirty="0"/>
              <a:t>	Richmond, VA 23219</a:t>
            </a:r>
          </a:p>
        </p:txBody>
      </p:sp>
    </p:spTree>
    <p:extLst>
      <p:ext uri="{BB962C8B-B14F-4D97-AF65-F5344CB8AC3E}">
        <p14:creationId xmlns:p14="http://schemas.microsoft.com/office/powerpoint/2010/main" val="3332857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14800</TotalTime>
  <Words>431</Words>
  <Application>Microsoft Office PowerPoint</Application>
  <PresentationFormat>Widescreen</PresentationFormat>
  <Paragraphs>52</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Cambria</vt:lpstr>
      <vt:lpstr>PT Serif</vt:lpstr>
      <vt:lpstr>Wingdings</vt:lpstr>
      <vt:lpstr>Office Theme</vt:lpstr>
      <vt:lpstr>PowerPoint Presentation</vt:lpstr>
      <vt:lpstr>Blue Catfish Background</vt:lpstr>
      <vt:lpstr>Priority Project Types</vt:lpstr>
      <vt:lpstr>Rural Coastal VA Community Enhancement Authority</vt:lpstr>
      <vt:lpstr>Where is Planning District 23</vt:lpstr>
      <vt:lpstr>Eligibility</vt:lpstr>
      <vt:lpstr>Project Evaluation and Award Criteria</vt:lpstr>
      <vt:lpstr>Awards and Reporting</vt:lpstr>
      <vt:lpstr>Application Due Date</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McCollum, Arielle (VDACS)</dc:creator>
  <cp:lastModifiedBy>Meyers, Rachel (VDACS)</cp:lastModifiedBy>
  <cp:revision>172</cp:revision>
  <cp:lastPrinted>2021-10-08T13:53:05Z</cp:lastPrinted>
  <dcterms:created xsi:type="dcterms:W3CDTF">2018-11-30T16:16:02Z</dcterms:created>
  <dcterms:modified xsi:type="dcterms:W3CDTF">2023-10-25T14:19:51Z</dcterms:modified>
</cp:coreProperties>
</file>