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9" r:id="rId1"/>
    <p:sldMasterId id="2147483892" r:id="rId2"/>
  </p:sldMasterIdLst>
  <p:notesMasterIdLst>
    <p:notesMasterId r:id="rId62"/>
  </p:notesMasterIdLst>
  <p:handoutMasterIdLst>
    <p:handoutMasterId r:id="rId63"/>
  </p:handoutMasterIdLst>
  <p:sldIdLst>
    <p:sldId id="289" r:id="rId3"/>
    <p:sldId id="276" r:id="rId4"/>
    <p:sldId id="444" r:id="rId5"/>
    <p:sldId id="358" r:id="rId6"/>
    <p:sldId id="445" r:id="rId7"/>
    <p:sldId id="311" r:id="rId8"/>
    <p:sldId id="302" r:id="rId9"/>
    <p:sldId id="456" r:id="rId10"/>
    <p:sldId id="312" r:id="rId11"/>
    <p:sldId id="290" r:id="rId12"/>
    <p:sldId id="292" r:id="rId13"/>
    <p:sldId id="291" r:id="rId14"/>
    <p:sldId id="298" r:id="rId15"/>
    <p:sldId id="259" r:id="rId16"/>
    <p:sldId id="261" r:id="rId17"/>
    <p:sldId id="260" r:id="rId18"/>
    <p:sldId id="472" r:id="rId19"/>
    <p:sldId id="478" r:id="rId20"/>
    <p:sldId id="295" r:id="rId21"/>
    <p:sldId id="301" r:id="rId22"/>
    <p:sldId id="443" r:id="rId23"/>
    <p:sldId id="306" r:id="rId24"/>
    <p:sldId id="296" r:id="rId25"/>
    <p:sldId id="440" r:id="rId26"/>
    <p:sldId id="386" r:id="rId27"/>
    <p:sldId id="441" r:id="rId28"/>
    <p:sldId id="332" r:id="rId29"/>
    <p:sldId id="392" r:id="rId30"/>
    <p:sldId id="357" r:id="rId31"/>
    <p:sldId id="452" r:id="rId32"/>
    <p:sldId id="459" r:id="rId33"/>
    <p:sldId id="262" r:id="rId34"/>
    <p:sldId id="470" r:id="rId35"/>
    <p:sldId id="278" r:id="rId36"/>
    <p:sldId id="474" r:id="rId37"/>
    <p:sldId id="473" r:id="rId38"/>
    <p:sldId id="469" r:id="rId39"/>
    <p:sldId id="477" r:id="rId40"/>
    <p:sldId id="391" r:id="rId41"/>
    <p:sldId id="393" r:id="rId42"/>
    <p:sldId id="461" r:id="rId43"/>
    <p:sldId id="395" r:id="rId44"/>
    <p:sldId id="396" r:id="rId45"/>
    <p:sldId id="397" r:id="rId46"/>
    <p:sldId id="398" r:id="rId47"/>
    <p:sldId id="399" r:id="rId48"/>
    <p:sldId id="468" r:id="rId49"/>
    <p:sldId id="402" r:id="rId50"/>
    <p:sldId id="403" r:id="rId51"/>
    <p:sldId id="404" r:id="rId52"/>
    <p:sldId id="405" r:id="rId53"/>
    <p:sldId id="424" r:id="rId54"/>
    <p:sldId id="400" r:id="rId55"/>
    <p:sldId id="462" r:id="rId56"/>
    <p:sldId id="463" r:id="rId57"/>
    <p:sldId id="464" r:id="rId58"/>
    <p:sldId id="479" r:id="rId59"/>
    <p:sldId id="256" r:id="rId60"/>
    <p:sldId id="466" r:id="rId61"/>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15" autoAdjust="0"/>
    <p:restoredTop sz="68765" autoAdjust="0"/>
  </p:normalViewPr>
  <p:slideViewPr>
    <p:cSldViewPr snapToGrid="0">
      <p:cViewPr varScale="1">
        <p:scale>
          <a:sx n="76" d="100"/>
          <a:sy n="76" d="100"/>
        </p:scale>
        <p:origin x="1128" y="84"/>
      </p:cViewPr>
      <p:guideLst/>
    </p:cSldViewPr>
  </p:slideViewPr>
  <p:outlineViewPr>
    <p:cViewPr>
      <p:scale>
        <a:sx n="33" d="100"/>
        <a:sy n="33" d="100"/>
      </p:scale>
      <p:origin x="0" y="-49506"/>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127" d="100"/>
          <a:sy n="127" d="100"/>
        </p:scale>
        <p:origin x="2082" y="13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_rels/data3.xml.rels><?xml version="1.0" encoding="UTF-8" standalone="yes"?>
<Relationships xmlns="http://schemas.openxmlformats.org/package/2006/relationships"><Relationship Id="rId1" Type="http://schemas.openxmlformats.org/officeDocument/2006/relationships/hyperlink" Target="https://www.epa.gov/endangered-species/bulletins-live-two-view-bulletins/" TargetMode="External"/></Relationships>
</file>

<file path=ppt/diagrams/_rels/data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3.xml.rels><?xml version="1.0" encoding="UTF-8" standalone="yes"?>
<Relationships xmlns="http://schemas.openxmlformats.org/package/2006/relationships"><Relationship Id="rId1" Type="http://schemas.openxmlformats.org/officeDocument/2006/relationships/hyperlink" Target="https://www.epa.gov/endangered-species/bulletins-live-two-view-bulletins/" TargetMode="External"/></Relationships>
</file>

<file path=ppt/diagrams/_rels/drawing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3EE7F2-8ED1-4A85-94EA-9D36BB842D9E}" type="doc">
      <dgm:prSet loTypeId="urn:microsoft.com/office/officeart/2005/8/layout/default" loCatId="list" qsTypeId="urn:microsoft.com/office/officeart/2005/8/quickstyle/simple5" qsCatId="simple" csTypeId="urn:microsoft.com/office/officeart/2005/8/colors/accent0_3" csCatId="mainScheme" phldr="1"/>
      <dgm:spPr/>
      <dgm:t>
        <a:bodyPr/>
        <a:lstStyle/>
        <a:p>
          <a:endParaRPr lang="en-US"/>
        </a:p>
      </dgm:t>
    </dgm:pt>
    <dgm:pt modelId="{AA1BC77A-A990-48AA-AE56-F207D89F595D}">
      <dgm:prSet custT="1"/>
      <dgm:spPr/>
      <dgm:t>
        <a:bodyPr/>
        <a:lstStyle/>
        <a:p>
          <a:r>
            <a:rPr lang="en-US" sz="1200" b="1" i="1" dirty="0"/>
            <a:t>§ 3.2-3930.  </a:t>
          </a:r>
          <a:r>
            <a:rPr lang="en-US" sz="1200" b="1" i="0" dirty="0"/>
            <a:t>All applicators must be certified as a commercial applicator or a registered technician when making a pesticide application in exchange for compensation of any kind.</a:t>
          </a:r>
          <a:endParaRPr lang="en-US" sz="1200" b="1" i="1" dirty="0"/>
        </a:p>
      </dgm:t>
    </dgm:pt>
    <dgm:pt modelId="{9051ED02-9C18-4A74-8B25-388C4CF8D763}" type="parTrans" cxnId="{9630AF0D-A2F8-424A-A792-70001D759958}">
      <dgm:prSet/>
      <dgm:spPr/>
      <dgm:t>
        <a:bodyPr/>
        <a:lstStyle/>
        <a:p>
          <a:endParaRPr lang="en-US" b="1" i="1"/>
        </a:p>
      </dgm:t>
    </dgm:pt>
    <dgm:pt modelId="{7704FE5D-AD55-4831-A51A-0446AE7555F8}" type="sibTrans" cxnId="{9630AF0D-A2F8-424A-A792-70001D759958}">
      <dgm:prSet/>
      <dgm:spPr/>
      <dgm:t>
        <a:bodyPr/>
        <a:lstStyle/>
        <a:p>
          <a:endParaRPr lang="en-US" b="1" i="1"/>
        </a:p>
      </dgm:t>
    </dgm:pt>
    <dgm:pt modelId="{6864782B-8DE7-431D-9E24-0B70043217FF}">
      <dgm:prSet custT="1"/>
      <dgm:spPr/>
      <dgm:t>
        <a:bodyPr/>
        <a:lstStyle/>
        <a:p>
          <a:r>
            <a:rPr lang="en-US" sz="1200" b="1" i="1" dirty="0"/>
            <a:t>2VAC5-685-210. </a:t>
          </a:r>
          <a:r>
            <a:rPr lang="en-US" sz="1200" b="1" i="0" dirty="0"/>
            <a:t>Commercial applicators not-for hire and registered technicians not-for-hire must maintain a record of every pesticide applied.  The record must contain the 9 requirements listed</a:t>
          </a:r>
          <a:r>
            <a:rPr lang="en-US" sz="900" b="1" i="1" dirty="0"/>
            <a:t>. </a:t>
          </a:r>
        </a:p>
      </dgm:t>
    </dgm:pt>
    <dgm:pt modelId="{01A2ADC4-137D-4384-A43E-1DA76EB491E4}" type="parTrans" cxnId="{37FBF836-9C05-4215-93BD-2230AF68B22B}">
      <dgm:prSet/>
      <dgm:spPr/>
      <dgm:t>
        <a:bodyPr/>
        <a:lstStyle/>
        <a:p>
          <a:endParaRPr lang="en-US" b="1" i="1"/>
        </a:p>
      </dgm:t>
    </dgm:pt>
    <dgm:pt modelId="{B9079ACC-46B8-4BEC-B3D9-918257980EE3}" type="sibTrans" cxnId="{37FBF836-9C05-4215-93BD-2230AF68B22B}">
      <dgm:prSet/>
      <dgm:spPr/>
      <dgm:t>
        <a:bodyPr/>
        <a:lstStyle/>
        <a:p>
          <a:endParaRPr lang="en-US" b="1" i="1"/>
        </a:p>
      </dgm:t>
    </dgm:pt>
    <dgm:pt modelId="{2F2CF42B-E3DF-4D05-A5B5-C1CE0B015A5D}">
      <dgm:prSet custT="1"/>
      <dgm:spPr/>
      <dgm:t>
        <a:bodyPr/>
        <a:lstStyle/>
        <a:p>
          <a:r>
            <a:rPr lang="en-US" sz="1200" b="1" i="1" dirty="0"/>
            <a:t>2VAC5-680-65.  </a:t>
          </a:r>
          <a:r>
            <a:rPr lang="en-US" sz="1200" b="1" i="0" dirty="0"/>
            <a:t>All licensed pesticide businesses must keep a record of every pesticide applied.  The record must contain the 9 requirements listed.</a:t>
          </a:r>
        </a:p>
      </dgm:t>
    </dgm:pt>
    <dgm:pt modelId="{A8C3BCB5-0F09-4FC5-92A4-4532F340ABFC}" type="parTrans" cxnId="{097DE36A-91FC-4B7E-99F5-52E491577B69}">
      <dgm:prSet/>
      <dgm:spPr/>
      <dgm:t>
        <a:bodyPr/>
        <a:lstStyle/>
        <a:p>
          <a:endParaRPr lang="en-US" b="1" i="1"/>
        </a:p>
      </dgm:t>
    </dgm:pt>
    <dgm:pt modelId="{6C66FB9B-6FC1-4ED1-9151-9951BD557F17}" type="sibTrans" cxnId="{097DE36A-91FC-4B7E-99F5-52E491577B69}">
      <dgm:prSet/>
      <dgm:spPr/>
      <dgm:t>
        <a:bodyPr/>
        <a:lstStyle/>
        <a:p>
          <a:endParaRPr lang="en-US" b="1" i="1"/>
        </a:p>
      </dgm:t>
    </dgm:pt>
    <dgm:pt modelId="{EA6C9F14-0F93-462B-8219-A2492062169A}">
      <dgm:prSet custT="1"/>
      <dgm:spPr/>
      <dgm:t>
        <a:bodyPr/>
        <a:lstStyle/>
        <a:p>
          <a:r>
            <a:rPr lang="en-US" sz="1200" b="1" i="1" dirty="0"/>
            <a:t>§ 3.2-3932.  </a:t>
          </a:r>
          <a:r>
            <a:rPr lang="en-US" sz="1200" b="1" i="0" dirty="0"/>
            <a:t>In order to lawfully use or supervise the use of a RUP on any property, an applicator must be certified as a private applicator. </a:t>
          </a:r>
        </a:p>
      </dgm:t>
    </dgm:pt>
    <dgm:pt modelId="{C03BD391-5DC6-4528-AAF3-B137C1CF63A9}" type="parTrans" cxnId="{0AFE3A4B-FA03-48CA-8EB8-1DF8DC2A2EA7}">
      <dgm:prSet/>
      <dgm:spPr/>
      <dgm:t>
        <a:bodyPr/>
        <a:lstStyle/>
        <a:p>
          <a:endParaRPr lang="en-US" b="1" i="1"/>
        </a:p>
      </dgm:t>
    </dgm:pt>
    <dgm:pt modelId="{1A202F0A-8148-4A5C-8ED0-60DA47CF5D6F}" type="sibTrans" cxnId="{0AFE3A4B-FA03-48CA-8EB8-1DF8DC2A2EA7}">
      <dgm:prSet/>
      <dgm:spPr/>
      <dgm:t>
        <a:bodyPr/>
        <a:lstStyle/>
        <a:p>
          <a:endParaRPr lang="en-US" b="1" i="1"/>
        </a:p>
      </dgm:t>
    </dgm:pt>
    <dgm:pt modelId="{DF9AEF4A-3DCA-4265-8A67-51696342F82B}">
      <dgm:prSet custT="1"/>
      <dgm:spPr/>
      <dgm:t>
        <a:bodyPr/>
        <a:lstStyle/>
        <a:p>
          <a:r>
            <a:rPr lang="en-US" sz="1200" b="1" i="1" dirty="0"/>
            <a:t>§ 3.2-3939.  </a:t>
          </a:r>
          <a:r>
            <a:rPr lang="en-US" sz="1200" b="1" i="0" dirty="0"/>
            <a:t>It is a violation to use or cause someone else to use a product in a manner that is inconsistent with the label or the regulations</a:t>
          </a:r>
          <a:r>
            <a:rPr lang="en-US" sz="900" b="1" i="1" dirty="0"/>
            <a:t>.</a:t>
          </a:r>
        </a:p>
      </dgm:t>
    </dgm:pt>
    <dgm:pt modelId="{FBF4E341-A9A8-4A2B-B082-32635242B713}" type="parTrans" cxnId="{0BCA6464-85A6-4B8F-BF5F-19A0C47F3BA8}">
      <dgm:prSet/>
      <dgm:spPr/>
      <dgm:t>
        <a:bodyPr/>
        <a:lstStyle/>
        <a:p>
          <a:endParaRPr lang="en-US" b="1" i="1"/>
        </a:p>
      </dgm:t>
    </dgm:pt>
    <dgm:pt modelId="{8389DDDA-FB96-4B56-A02B-EE72BB557557}" type="sibTrans" cxnId="{0BCA6464-85A6-4B8F-BF5F-19A0C47F3BA8}">
      <dgm:prSet/>
      <dgm:spPr/>
      <dgm:t>
        <a:bodyPr/>
        <a:lstStyle/>
        <a:p>
          <a:endParaRPr lang="en-US" b="1" i="1"/>
        </a:p>
      </dgm:t>
    </dgm:pt>
    <dgm:pt modelId="{8AFC425F-B1CF-48C9-92AE-D5934578A482}">
      <dgm:prSet custT="1"/>
      <dgm:spPr/>
      <dgm:t>
        <a:bodyPr/>
        <a:lstStyle/>
        <a:p>
          <a:r>
            <a:rPr lang="en-US" sz="1200" b="1" i="1" dirty="0"/>
            <a:t>§ 3.2-3914.  </a:t>
          </a:r>
          <a:r>
            <a:rPr lang="en-US" sz="1200" b="1" i="0" dirty="0"/>
            <a:t>All pesticide sold, offered for sale, used, or offered for use in VA must be registered by paying an annual fee</a:t>
          </a:r>
          <a:r>
            <a:rPr lang="en-US" sz="1200" b="1" i="1" dirty="0"/>
            <a:t>. </a:t>
          </a:r>
        </a:p>
      </dgm:t>
    </dgm:pt>
    <dgm:pt modelId="{5ACD2B77-D9CE-4D02-984C-A256847723B5}" type="parTrans" cxnId="{3AC8EAFE-8CF4-4DB6-9710-DAC5264D4CAA}">
      <dgm:prSet/>
      <dgm:spPr/>
      <dgm:t>
        <a:bodyPr/>
        <a:lstStyle/>
        <a:p>
          <a:endParaRPr lang="en-US"/>
        </a:p>
      </dgm:t>
    </dgm:pt>
    <dgm:pt modelId="{1BC4FE11-3D60-4250-9078-D1EC857369ED}" type="sibTrans" cxnId="{3AC8EAFE-8CF4-4DB6-9710-DAC5264D4CAA}">
      <dgm:prSet/>
      <dgm:spPr/>
      <dgm:t>
        <a:bodyPr/>
        <a:lstStyle/>
        <a:p>
          <a:endParaRPr lang="en-US"/>
        </a:p>
      </dgm:t>
    </dgm:pt>
    <dgm:pt modelId="{C9B76C36-9333-4F10-BFFD-98DA532E3690}">
      <dgm:prSet custT="1"/>
      <dgm:spPr/>
      <dgm:t>
        <a:bodyPr/>
        <a:lstStyle/>
        <a:p>
          <a:r>
            <a:rPr lang="en-US" sz="1200" b="1" i="0" dirty="0"/>
            <a:t>§ 3.2-3940. Administrative violations. 8. Provided or made available any restricted use pesticide to any person not certified to apply such product</a:t>
          </a:r>
          <a:r>
            <a:rPr lang="en-US" sz="1200" b="0" i="0" dirty="0"/>
            <a:t>.</a:t>
          </a:r>
          <a:endParaRPr lang="en-US" sz="1200" b="1" i="1" dirty="0"/>
        </a:p>
      </dgm:t>
    </dgm:pt>
    <dgm:pt modelId="{74CF0D17-8BFC-48F3-B107-B5A4A9DBF09D}" type="sibTrans" cxnId="{0A35F425-33FB-403F-9943-C9D9A9CE5D6C}">
      <dgm:prSet/>
      <dgm:spPr/>
      <dgm:t>
        <a:bodyPr/>
        <a:lstStyle/>
        <a:p>
          <a:endParaRPr lang="en-US" b="1" i="1"/>
        </a:p>
      </dgm:t>
    </dgm:pt>
    <dgm:pt modelId="{A7FD9C06-5F49-48A0-8CE9-7E0384B53119}" type="parTrans" cxnId="{0A35F425-33FB-403F-9943-C9D9A9CE5D6C}">
      <dgm:prSet/>
      <dgm:spPr/>
      <dgm:t>
        <a:bodyPr/>
        <a:lstStyle/>
        <a:p>
          <a:endParaRPr lang="en-US" b="1" i="1"/>
        </a:p>
      </dgm:t>
    </dgm:pt>
    <dgm:pt modelId="{1F38C0E2-AB97-4AB0-91AB-29A1FF5AD66B}">
      <dgm:prSet custT="1"/>
      <dgm:spPr/>
      <dgm:t>
        <a:bodyPr/>
        <a:lstStyle/>
        <a:p>
          <a:r>
            <a:rPr lang="en-US" sz="1200" b="1" i="1" dirty="0"/>
            <a:t>§ 3.2-3924.  </a:t>
          </a:r>
          <a:r>
            <a:rPr lang="en-US" sz="1200" b="1" i="0" dirty="0"/>
            <a:t>A business must have a pesticide business license to sell, distribute, store any pesticide or apply or recommend for use any pesticide commercially, unless the business meets one of the exemptions.</a:t>
          </a:r>
          <a:endParaRPr lang="en-US" sz="1200" b="1" i="1" dirty="0"/>
        </a:p>
      </dgm:t>
    </dgm:pt>
    <dgm:pt modelId="{66352C3B-1016-487E-9998-478AB45B4B7D}" type="parTrans" cxnId="{AAC0F480-42F9-48B5-B62F-24C52476EE38}">
      <dgm:prSet/>
      <dgm:spPr/>
      <dgm:t>
        <a:bodyPr/>
        <a:lstStyle/>
        <a:p>
          <a:endParaRPr lang="en-US"/>
        </a:p>
      </dgm:t>
    </dgm:pt>
    <dgm:pt modelId="{84CE74C1-8FA4-4702-837F-642021561B1C}" type="sibTrans" cxnId="{AAC0F480-42F9-48B5-B62F-24C52476EE38}">
      <dgm:prSet/>
      <dgm:spPr/>
      <dgm:t>
        <a:bodyPr/>
        <a:lstStyle/>
        <a:p>
          <a:endParaRPr lang="en-US"/>
        </a:p>
      </dgm:t>
    </dgm:pt>
    <dgm:pt modelId="{C0771055-F4A6-4E5A-81C7-0756554B46E8}" type="pres">
      <dgm:prSet presAssocID="{003EE7F2-8ED1-4A85-94EA-9D36BB842D9E}" presName="diagram" presStyleCnt="0">
        <dgm:presLayoutVars>
          <dgm:dir/>
          <dgm:resizeHandles val="exact"/>
        </dgm:presLayoutVars>
      </dgm:prSet>
      <dgm:spPr/>
    </dgm:pt>
    <dgm:pt modelId="{78685230-35BB-4B4B-8BCB-9597DF05B4A0}" type="pres">
      <dgm:prSet presAssocID="{AA1BC77A-A990-48AA-AE56-F207D89F595D}" presName="node" presStyleLbl="node1" presStyleIdx="0" presStyleCnt="8">
        <dgm:presLayoutVars>
          <dgm:bulletEnabled val="1"/>
        </dgm:presLayoutVars>
      </dgm:prSet>
      <dgm:spPr/>
    </dgm:pt>
    <dgm:pt modelId="{3AC3EDCA-3466-4C3C-8AB6-0F82BF0A6D7E}" type="pres">
      <dgm:prSet presAssocID="{7704FE5D-AD55-4831-A51A-0446AE7555F8}" presName="sibTrans" presStyleCnt="0"/>
      <dgm:spPr/>
    </dgm:pt>
    <dgm:pt modelId="{34267110-71EF-4F9F-A2C1-4576A1E0C66E}" type="pres">
      <dgm:prSet presAssocID="{8AFC425F-B1CF-48C9-92AE-D5934578A482}" presName="node" presStyleLbl="node1" presStyleIdx="1" presStyleCnt="8">
        <dgm:presLayoutVars>
          <dgm:bulletEnabled val="1"/>
        </dgm:presLayoutVars>
      </dgm:prSet>
      <dgm:spPr/>
    </dgm:pt>
    <dgm:pt modelId="{29D32767-0BE9-4DC3-8AD0-2977E2785648}" type="pres">
      <dgm:prSet presAssocID="{1BC4FE11-3D60-4250-9078-D1EC857369ED}" presName="sibTrans" presStyleCnt="0"/>
      <dgm:spPr/>
    </dgm:pt>
    <dgm:pt modelId="{ADAAE70E-2C11-492F-93F1-704E595B190B}" type="pres">
      <dgm:prSet presAssocID="{6864782B-8DE7-431D-9E24-0B70043217FF}" presName="node" presStyleLbl="node1" presStyleIdx="2" presStyleCnt="8">
        <dgm:presLayoutVars>
          <dgm:bulletEnabled val="1"/>
        </dgm:presLayoutVars>
      </dgm:prSet>
      <dgm:spPr/>
    </dgm:pt>
    <dgm:pt modelId="{15287D42-1C8B-48F9-B334-627B5700D5C7}" type="pres">
      <dgm:prSet presAssocID="{B9079ACC-46B8-4BEC-B3D9-918257980EE3}" presName="sibTrans" presStyleCnt="0"/>
      <dgm:spPr/>
    </dgm:pt>
    <dgm:pt modelId="{6260C4B5-A825-46B1-838A-0BC4808D888B}" type="pres">
      <dgm:prSet presAssocID="{EA6C9F14-0F93-462B-8219-A2492062169A}" presName="node" presStyleLbl="node1" presStyleIdx="3" presStyleCnt="8">
        <dgm:presLayoutVars>
          <dgm:bulletEnabled val="1"/>
        </dgm:presLayoutVars>
      </dgm:prSet>
      <dgm:spPr/>
    </dgm:pt>
    <dgm:pt modelId="{433B80C8-8205-4709-B153-46527266B6B2}" type="pres">
      <dgm:prSet presAssocID="{1A202F0A-8148-4A5C-8ED0-60DA47CF5D6F}" presName="sibTrans" presStyleCnt="0"/>
      <dgm:spPr/>
    </dgm:pt>
    <dgm:pt modelId="{9185D566-3329-456B-85A7-76D30041E497}" type="pres">
      <dgm:prSet presAssocID="{DF9AEF4A-3DCA-4265-8A67-51696342F82B}" presName="node" presStyleLbl="node1" presStyleIdx="4" presStyleCnt="8" custLinFactNeighborX="-2707" custLinFactNeighborY="146">
        <dgm:presLayoutVars>
          <dgm:bulletEnabled val="1"/>
        </dgm:presLayoutVars>
      </dgm:prSet>
      <dgm:spPr/>
    </dgm:pt>
    <dgm:pt modelId="{CB4C9883-9F50-41AF-9C64-CD32A2811818}" type="pres">
      <dgm:prSet presAssocID="{8389DDDA-FB96-4B56-A02B-EE72BB557557}" presName="sibTrans" presStyleCnt="0"/>
      <dgm:spPr/>
    </dgm:pt>
    <dgm:pt modelId="{9DB549BD-E123-4DE0-937F-D62DA95D2A58}" type="pres">
      <dgm:prSet presAssocID="{C9B76C36-9333-4F10-BFFD-98DA532E3690}" presName="node" presStyleLbl="node1" presStyleIdx="5" presStyleCnt="8">
        <dgm:presLayoutVars>
          <dgm:bulletEnabled val="1"/>
        </dgm:presLayoutVars>
      </dgm:prSet>
      <dgm:spPr/>
    </dgm:pt>
    <dgm:pt modelId="{D25A4E0A-E0E2-4B83-B2FC-395624972A36}" type="pres">
      <dgm:prSet presAssocID="{74CF0D17-8BFC-48F3-B107-B5A4A9DBF09D}" presName="sibTrans" presStyleCnt="0"/>
      <dgm:spPr/>
    </dgm:pt>
    <dgm:pt modelId="{61F9F765-15DB-4427-9B15-4A23FB3025A3}" type="pres">
      <dgm:prSet presAssocID="{1F38C0E2-AB97-4AB0-91AB-29A1FF5AD66B}" presName="node" presStyleLbl="node1" presStyleIdx="6" presStyleCnt="8" custLinFactNeighborX="-2256" custLinFactNeighborY="-6768">
        <dgm:presLayoutVars>
          <dgm:bulletEnabled val="1"/>
        </dgm:presLayoutVars>
      </dgm:prSet>
      <dgm:spPr/>
    </dgm:pt>
    <dgm:pt modelId="{9966CE85-06A0-40E1-BF4B-23D3158AB757}" type="pres">
      <dgm:prSet presAssocID="{84CE74C1-8FA4-4702-837F-642021561B1C}" presName="sibTrans" presStyleCnt="0"/>
      <dgm:spPr/>
    </dgm:pt>
    <dgm:pt modelId="{282E1529-A381-4E72-A4AF-FD6E94197A61}" type="pres">
      <dgm:prSet presAssocID="{2F2CF42B-E3DF-4D05-A5B5-C1CE0B015A5D}" presName="node" presStyleLbl="node1" presStyleIdx="7" presStyleCnt="8" custLinFactNeighborX="452" custLinFactNeighborY="-8550">
        <dgm:presLayoutVars>
          <dgm:bulletEnabled val="1"/>
        </dgm:presLayoutVars>
      </dgm:prSet>
      <dgm:spPr/>
    </dgm:pt>
  </dgm:ptLst>
  <dgm:cxnLst>
    <dgm:cxn modelId="{9630AF0D-A2F8-424A-A792-70001D759958}" srcId="{003EE7F2-8ED1-4A85-94EA-9D36BB842D9E}" destId="{AA1BC77A-A990-48AA-AE56-F207D89F595D}" srcOrd="0" destOrd="0" parTransId="{9051ED02-9C18-4A74-8B25-388C4CF8D763}" sibTransId="{7704FE5D-AD55-4831-A51A-0446AE7555F8}"/>
    <dgm:cxn modelId="{0F724018-C1C8-448E-B311-AF370058B95D}" type="presOf" srcId="{DF9AEF4A-3DCA-4265-8A67-51696342F82B}" destId="{9185D566-3329-456B-85A7-76D30041E497}" srcOrd="0" destOrd="0" presId="urn:microsoft.com/office/officeart/2005/8/layout/default"/>
    <dgm:cxn modelId="{0A35F425-33FB-403F-9943-C9D9A9CE5D6C}" srcId="{003EE7F2-8ED1-4A85-94EA-9D36BB842D9E}" destId="{C9B76C36-9333-4F10-BFFD-98DA532E3690}" srcOrd="5" destOrd="0" parTransId="{A7FD9C06-5F49-48A0-8CE9-7E0384B53119}" sibTransId="{74CF0D17-8BFC-48F3-B107-B5A4A9DBF09D}"/>
    <dgm:cxn modelId="{F8F8D435-66EB-4936-877A-5C8254005309}" type="presOf" srcId="{AA1BC77A-A990-48AA-AE56-F207D89F595D}" destId="{78685230-35BB-4B4B-8BCB-9597DF05B4A0}" srcOrd="0" destOrd="0" presId="urn:microsoft.com/office/officeart/2005/8/layout/default"/>
    <dgm:cxn modelId="{37FBF836-9C05-4215-93BD-2230AF68B22B}" srcId="{003EE7F2-8ED1-4A85-94EA-9D36BB842D9E}" destId="{6864782B-8DE7-431D-9E24-0B70043217FF}" srcOrd="2" destOrd="0" parTransId="{01A2ADC4-137D-4384-A43E-1DA76EB491E4}" sibTransId="{B9079ACC-46B8-4BEC-B3D9-918257980EE3}"/>
    <dgm:cxn modelId="{0BCA6464-85A6-4B8F-BF5F-19A0C47F3BA8}" srcId="{003EE7F2-8ED1-4A85-94EA-9D36BB842D9E}" destId="{DF9AEF4A-3DCA-4265-8A67-51696342F82B}" srcOrd="4" destOrd="0" parTransId="{FBF4E341-A9A8-4A2B-B082-32635242B713}" sibTransId="{8389DDDA-FB96-4B56-A02B-EE72BB557557}"/>
    <dgm:cxn modelId="{097DE36A-91FC-4B7E-99F5-52E491577B69}" srcId="{003EE7F2-8ED1-4A85-94EA-9D36BB842D9E}" destId="{2F2CF42B-E3DF-4D05-A5B5-C1CE0B015A5D}" srcOrd="7" destOrd="0" parTransId="{A8C3BCB5-0F09-4FC5-92A4-4532F340ABFC}" sibTransId="{6C66FB9B-6FC1-4ED1-9151-9951BD557F17}"/>
    <dgm:cxn modelId="{0AFE3A4B-FA03-48CA-8EB8-1DF8DC2A2EA7}" srcId="{003EE7F2-8ED1-4A85-94EA-9D36BB842D9E}" destId="{EA6C9F14-0F93-462B-8219-A2492062169A}" srcOrd="3" destOrd="0" parTransId="{C03BD391-5DC6-4528-AAF3-B137C1CF63A9}" sibTransId="{1A202F0A-8148-4A5C-8ED0-60DA47CF5D6F}"/>
    <dgm:cxn modelId="{26104157-A051-4052-ABE8-3AE2557D3909}" type="presOf" srcId="{8AFC425F-B1CF-48C9-92AE-D5934578A482}" destId="{34267110-71EF-4F9F-A2C1-4576A1E0C66E}" srcOrd="0" destOrd="0" presId="urn:microsoft.com/office/officeart/2005/8/layout/default"/>
    <dgm:cxn modelId="{8B9B3F7D-D9C1-490A-8194-0B492D187DEA}" type="presOf" srcId="{1F38C0E2-AB97-4AB0-91AB-29A1FF5AD66B}" destId="{61F9F765-15DB-4427-9B15-4A23FB3025A3}" srcOrd="0" destOrd="0" presId="urn:microsoft.com/office/officeart/2005/8/layout/default"/>
    <dgm:cxn modelId="{AAC0F480-42F9-48B5-B62F-24C52476EE38}" srcId="{003EE7F2-8ED1-4A85-94EA-9D36BB842D9E}" destId="{1F38C0E2-AB97-4AB0-91AB-29A1FF5AD66B}" srcOrd="6" destOrd="0" parTransId="{66352C3B-1016-487E-9998-478AB45B4B7D}" sibTransId="{84CE74C1-8FA4-4702-837F-642021561B1C}"/>
    <dgm:cxn modelId="{504B7482-A050-49DD-8E07-9BB51354DCBF}" type="presOf" srcId="{EA6C9F14-0F93-462B-8219-A2492062169A}" destId="{6260C4B5-A825-46B1-838A-0BC4808D888B}" srcOrd="0" destOrd="0" presId="urn:microsoft.com/office/officeart/2005/8/layout/default"/>
    <dgm:cxn modelId="{3554928D-C838-4187-A329-202103F0C173}" type="presOf" srcId="{2F2CF42B-E3DF-4D05-A5B5-C1CE0B015A5D}" destId="{282E1529-A381-4E72-A4AF-FD6E94197A61}" srcOrd="0" destOrd="0" presId="urn:microsoft.com/office/officeart/2005/8/layout/default"/>
    <dgm:cxn modelId="{6FEDDCAC-117A-46A2-BE9D-150C6F4B1292}" type="presOf" srcId="{6864782B-8DE7-431D-9E24-0B70043217FF}" destId="{ADAAE70E-2C11-492F-93F1-704E595B190B}" srcOrd="0" destOrd="0" presId="urn:microsoft.com/office/officeart/2005/8/layout/default"/>
    <dgm:cxn modelId="{6C5221BD-88AB-4E9B-835E-98B2207A8246}" type="presOf" srcId="{C9B76C36-9333-4F10-BFFD-98DA532E3690}" destId="{9DB549BD-E123-4DE0-937F-D62DA95D2A58}" srcOrd="0" destOrd="0" presId="urn:microsoft.com/office/officeart/2005/8/layout/default"/>
    <dgm:cxn modelId="{3AC8EAFE-8CF4-4DB6-9710-DAC5264D4CAA}" srcId="{003EE7F2-8ED1-4A85-94EA-9D36BB842D9E}" destId="{8AFC425F-B1CF-48C9-92AE-D5934578A482}" srcOrd="1" destOrd="0" parTransId="{5ACD2B77-D9CE-4D02-984C-A256847723B5}" sibTransId="{1BC4FE11-3D60-4250-9078-D1EC857369ED}"/>
    <dgm:cxn modelId="{02E41CFF-C72A-48D5-8BC1-A8A330DA452B}" type="presOf" srcId="{003EE7F2-8ED1-4A85-94EA-9D36BB842D9E}" destId="{C0771055-F4A6-4E5A-81C7-0756554B46E8}" srcOrd="0" destOrd="0" presId="urn:microsoft.com/office/officeart/2005/8/layout/default"/>
    <dgm:cxn modelId="{8886ADD6-13FE-4A3B-85B3-91883CC6B4AC}" type="presParOf" srcId="{C0771055-F4A6-4E5A-81C7-0756554B46E8}" destId="{78685230-35BB-4B4B-8BCB-9597DF05B4A0}" srcOrd="0" destOrd="0" presId="urn:microsoft.com/office/officeart/2005/8/layout/default"/>
    <dgm:cxn modelId="{D67B573E-9B2B-4AE4-9653-8CB59EAF1C98}" type="presParOf" srcId="{C0771055-F4A6-4E5A-81C7-0756554B46E8}" destId="{3AC3EDCA-3466-4C3C-8AB6-0F82BF0A6D7E}" srcOrd="1" destOrd="0" presId="urn:microsoft.com/office/officeart/2005/8/layout/default"/>
    <dgm:cxn modelId="{B573C16C-090E-40A3-856E-18A9D1F55346}" type="presParOf" srcId="{C0771055-F4A6-4E5A-81C7-0756554B46E8}" destId="{34267110-71EF-4F9F-A2C1-4576A1E0C66E}" srcOrd="2" destOrd="0" presId="urn:microsoft.com/office/officeart/2005/8/layout/default"/>
    <dgm:cxn modelId="{72845737-BDE4-4C4C-A03D-5A0F9794DCCA}" type="presParOf" srcId="{C0771055-F4A6-4E5A-81C7-0756554B46E8}" destId="{29D32767-0BE9-4DC3-8AD0-2977E2785648}" srcOrd="3" destOrd="0" presId="urn:microsoft.com/office/officeart/2005/8/layout/default"/>
    <dgm:cxn modelId="{E6FF3C24-D91D-4227-A956-3C6AD9C7E733}" type="presParOf" srcId="{C0771055-F4A6-4E5A-81C7-0756554B46E8}" destId="{ADAAE70E-2C11-492F-93F1-704E595B190B}" srcOrd="4" destOrd="0" presId="urn:microsoft.com/office/officeart/2005/8/layout/default"/>
    <dgm:cxn modelId="{79AE0C78-8CD4-4874-9B4F-381D40652185}" type="presParOf" srcId="{C0771055-F4A6-4E5A-81C7-0756554B46E8}" destId="{15287D42-1C8B-48F9-B334-627B5700D5C7}" srcOrd="5" destOrd="0" presId="urn:microsoft.com/office/officeart/2005/8/layout/default"/>
    <dgm:cxn modelId="{24F64EC6-A8EC-4E96-936B-FB58EB2F9208}" type="presParOf" srcId="{C0771055-F4A6-4E5A-81C7-0756554B46E8}" destId="{6260C4B5-A825-46B1-838A-0BC4808D888B}" srcOrd="6" destOrd="0" presId="urn:microsoft.com/office/officeart/2005/8/layout/default"/>
    <dgm:cxn modelId="{2E7F3085-B751-4ABA-BE9D-8CF20FE07911}" type="presParOf" srcId="{C0771055-F4A6-4E5A-81C7-0756554B46E8}" destId="{433B80C8-8205-4709-B153-46527266B6B2}" srcOrd="7" destOrd="0" presId="urn:microsoft.com/office/officeart/2005/8/layout/default"/>
    <dgm:cxn modelId="{1EFE90E6-AB5E-4EE6-830A-99A51DE0A711}" type="presParOf" srcId="{C0771055-F4A6-4E5A-81C7-0756554B46E8}" destId="{9185D566-3329-456B-85A7-76D30041E497}" srcOrd="8" destOrd="0" presId="urn:microsoft.com/office/officeart/2005/8/layout/default"/>
    <dgm:cxn modelId="{7320FD24-D815-4EA4-87CF-98F274B39C8F}" type="presParOf" srcId="{C0771055-F4A6-4E5A-81C7-0756554B46E8}" destId="{CB4C9883-9F50-41AF-9C64-CD32A2811818}" srcOrd="9" destOrd="0" presId="urn:microsoft.com/office/officeart/2005/8/layout/default"/>
    <dgm:cxn modelId="{59022E5D-007F-42D0-83C1-E200D751AA0E}" type="presParOf" srcId="{C0771055-F4A6-4E5A-81C7-0756554B46E8}" destId="{9DB549BD-E123-4DE0-937F-D62DA95D2A58}" srcOrd="10" destOrd="0" presId="urn:microsoft.com/office/officeart/2005/8/layout/default"/>
    <dgm:cxn modelId="{8B617C6E-342A-49E7-BD01-C875B44EF290}" type="presParOf" srcId="{C0771055-F4A6-4E5A-81C7-0756554B46E8}" destId="{D25A4E0A-E0E2-4B83-B2FC-395624972A36}" srcOrd="11" destOrd="0" presId="urn:microsoft.com/office/officeart/2005/8/layout/default"/>
    <dgm:cxn modelId="{F05D6132-CD13-4A2B-8CD9-7F3E5EAC1ECB}" type="presParOf" srcId="{C0771055-F4A6-4E5A-81C7-0756554B46E8}" destId="{61F9F765-15DB-4427-9B15-4A23FB3025A3}" srcOrd="12" destOrd="0" presId="urn:microsoft.com/office/officeart/2005/8/layout/default"/>
    <dgm:cxn modelId="{7790A3E0-B16F-4E0E-B760-BD4B97C9D77D}" type="presParOf" srcId="{C0771055-F4A6-4E5A-81C7-0756554B46E8}" destId="{9966CE85-06A0-40E1-BF4B-23D3158AB757}" srcOrd="13" destOrd="0" presId="urn:microsoft.com/office/officeart/2005/8/layout/default"/>
    <dgm:cxn modelId="{CFABD81F-03BC-4842-85A1-DA2AC39702BC}" type="presParOf" srcId="{C0771055-F4A6-4E5A-81C7-0756554B46E8}" destId="{282E1529-A381-4E72-A4AF-FD6E94197A61}" srcOrd="14" destOrd="0" presId="urn:microsoft.com/office/officeart/2005/8/layout/defaul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2620F17-699E-43D8-A393-4B02A6683955}"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778C217-B2F3-41CF-8A56-0A7A1740CECC}">
      <dgm:prSet/>
      <dgm:spPr/>
      <dgm:t>
        <a:bodyPr/>
        <a:lstStyle/>
        <a:p>
          <a:r>
            <a:rPr lang="en-US" b="1" dirty="0">
              <a:solidFill>
                <a:schemeClr val="tx1"/>
              </a:solidFill>
            </a:rPr>
            <a:t>Is a legal agreement between the registrant, the EPA, the end-user and the State Lead Agency for pesticide regulation.</a:t>
          </a:r>
        </a:p>
      </dgm:t>
    </dgm:pt>
    <dgm:pt modelId="{B0942B2C-B21F-4C37-9DFE-1ABBEE667E1B}" type="parTrans" cxnId="{004991C4-41B4-444E-8CA8-E78EAA6D13C7}">
      <dgm:prSet/>
      <dgm:spPr/>
      <dgm:t>
        <a:bodyPr/>
        <a:lstStyle/>
        <a:p>
          <a:endParaRPr lang="en-US"/>
        </a:p>
      </dgm:t>
    </dgm:pt>
    <dgm:pt modelId="{7067A870-59EA-417C-9D11-99B357DA08C4}" type="sibTrans" cxnId="{004991C4-41B4-444E-8CA8-E78EAA6D13C7}">
      <dgm:prSet/>
      <dgm:spPr/>
      <dgm:t>
        <a:bodyPr/>
        <a:lstStyle/>
        <a:p>
          <a:endParaRPr lang="en-US"/>
        </a:p>
      </dgm:t>
    </dgm:pt>
    <dgm:pt modelId="{F206AEF2-2DA2-472A-ADC0-083F4F1770E2}">
      <dgm:prSet/>
      <dgm:spPr/>
      <dgm:t>
        <a:bodyPr/>
        <a:lstStyle/>
        <a:p>
          <a:r>
            <a:rPr lang="en-US" b="1" dirty="0">
              <a:solidFill>
                <a:schemeClr val="tx1"/>
              </a:solidFill>
            </a:rPr>
            <a:t>Mitigates the Human and Environmental Health risk of the use of the pesticide to an acceptable level:</a:t>
          </a:r>
        </a:p>
        <a:p>
          <a:endParaRPr lang="en-US" dirty="0"/>
        </a:p>
      </dgm:t>
    </dgm:pt>
    <dgm:pt modelId="{B1113BA8-869F-4F72-AD7A-13B7A9076F7D}" type="parTrans" cxnId="{A9FE574A-55B3-43A4-9BF3-7601025B4A44}">
      <dgm:prSet/>
      <dgm:spPr/>
      <dgm:t>
        <a:bodyPr/>
        <a:lstStyle/>
        <a:p>
          <a:endParaRPr lang="en-US"/>
        </a:p>
      </dgm:t>
    </dgm:pt>
    <dgm:pt modelId="{DC420FC3-7C9B-4248-837E-CCCE89E4A4EC}" type="sibTrans" cxnId="{A9FE574A-55B3-43A4-9BF3-7601025B4A44}">
      <dgm:prSet/>
      <dgm:spPr/>
      <dgm:t>
        <a:bodyPr/>
        <a:lstStyle/>
        <a:p>
          <a:endParaRPr lang="en-US"/>
        </a:p>
      </dgm:t>
    </dgm:pt>
    <dgm:pt modelId="{2B0997E0-4632-45E8-8563-E0627F51E021}">
      <dgm:prSet/>
      <dgm:spPr/>
      <dgm:t>
        <a:bodyPr/>
        <a:lstStyle/>
        <a:p>
          <a:endParaRPr lang="en-US" dirty="0"/>
        </a:p>
      </dgm:t>
    </dgm:pt>
    <dgm:pt modelId="{41A9ED4D-B480-469A-9A6A-1311EA5DB6AF}" type="parTrans" cxnId="{790C7D47-6519-4F73-8B78-3BCC0EAC41CB}">
      <dgm:prSet/>
      <dgm:spPr/>
      <dgm:t>
        <a:bodyPr/>
        <a:lstStyle/>
        <a:p>
          <a:endParaRPr lang="en-US"/>
        </a:p>
      </dgm:t>
    </dgm:pt>
    <dgm:pt modelId="{3A11CD97-8A87-4407-A146-DB53B07D9125}" type="sibTrans" cxnId="{790C7D47-6519-4F73-8B78-3BCC0EAC41CB}">
      <dgm:prSet/>
      <dgm:spPr/>
      <dgm:t>
        <a:bodyPr/>
        <a:lstStyle/>
        <a:p>
          <a:endParaRPr lang="en-US"/>
        </a:p>
      </dgm:t>
    </dgm:pt>
    <dgm:pt modelId="{6E010D44-C2C0-4D19-9003-BE5E08325D64}">
      <dgm:prSet/>
      <dgm:spPr/>
      <dgm:t>
        <a:bodyPr/>
        <a:lstStyle/>
        <a:p>
          <a:r>
            <a:rPr lang="en-US" b="1" dirty="0">
              <a:solidFill>
                <a:schemeClr val="tx1"/>
              </a:solidFill>
            </a:rPr>
            <a:t>Includes risk mitigation measures that may be implemented throughout label, for example: use rate; use site; PPE; weather conditions; buffer zones; storage; disposal, etc.…</a:t>
          </a:r>
        </a:p>
      </dgm:t>
    </dgm:pt>
    <dgm:pt modelId="{B2667D4A-4001-44F9-9376-383D1CBE610F}" type="parTrans" cxnId="{68B15772-493B-4C48-A048-70F5D0A4AC74}">
      <dgm:prSet/>
      <dgm:spPr/>
      <dgm:t>
        <a:bodyPr/>
        <a:lstStyle/>
        <a:p>
          <a:endParaRPr lang="en-US"/>
        </a:p>
      </dgm:t>
    </dgm:pt>
    <dgm:pt modelId="{FA3627C4-1107-4A58-9533-53DFE1752F74}" type="sibTrans" cxnId="{68B15772-493B-4C48-A048-70F5D0A4AC74}">
      <dgm:prSet/>
      <dgm:spPr/>
      <dgm:t>
        <a:bodyPr/>
        <a:lstStyle/>
        <a:p>
          <a:endParaRPr lang="en-US"/>
        </a:p>
      </dgm:t>
    </dgm:pt>
    <dgm:pt modelId="{2B2B2EA9-43CD-409B-AAB8-CEEC52A3891C}">
      <dgm:prSet/>
      <dgm:spPr/>
      <dgm:t>
        <a:bodyPr/>
        <a:lstStyle/>
        <a:p>
          <a:r>
            <a:rPr lang="en-US" b="1" dirty="0">
              <a:solidFill>
                <a:schemeClr val="tx1"/>
              </a:solidFill>
            </a:rPr>
            <a:t>Prescribes proper use which ensures continued use and availability of pesticide.</a:t>
          </a:r>
        </a:p>
      </dgm:t>
    </dgm:pt>
    <dgm:pt modelId="{882182A7-C58C-42B6-AF77-6793123C2B62}" type="parTrans" cxnId="{7012AD0A-8550-4E05-903C-DEFAB076071A}">
      <dgm:prSet/>
      <dgm:spPr/>
      <dgm:t>
        <a:bodyPr/>
        <a:lstStyle/>
        <a:p>
          <a:endParaRPr lang="en-US"/>
        </a:p>
      </dgm:t>
    </dgm:pt>
    <dgm:pt modelId="{A757BD56-4DB9-4B4F-85F0-3FFF32693E0E}" type="sibTrans" cxnId="{7012AD0A-8550-4E05-903C-DEFAB076071A}">
      <dgm:prSet/>
      <dgm:spPr/>
      <dgm:t>
        <a:bodyPr/>
        <a:lstStyle/>
        <a:p>
          <a:endParaRPr lang="en-US"/>
        </a:p>
      </dgm:t>
    </dgm:pt>
    <dgm:pt modelId="{CBD35EB4-D75A-4B3B-8925-50B1DC592388}" type="pres">
      <dgm:prSet presAssocID="{12620F17-699E-43D8-A393-4B02A6683955}" presName="linear" presStyleCnt="0">
        <dgm:presLayoutVars>
          <dgm:animLvl val="lvl"/>
          <dgm:resizeHandles val="exact"/>
        </dgm:presLayoutVars>
      </dgm:prSet>
      <dgm:spPr/>
    </dgm:pt>
    <dgm:pt modelId="{1F53CE29-D40D-400B-8C79-301DD00423E7}" type="pres">
      <dgm:prSet presAssocID="{9778C217-B2F3-41CF-8A56-0A7A1740CECC}" presName="parentText" presStyleLbl="node1" presStyleIdx="0" presStyleCnt="4">
        <dgm:presLayoutVars>
          <dgm:chMax val="0"/>
          <dgm:bulletEnabled val="1"/>
        </dgm:presLayoutVars>
      </dgm:prSet>
      <dgm:spPr/>
    </dgm:pt>
    <dgm:pt modelId="{2EA0FA99-E95D-40C3-936D-7F4452E094EC}" type="pres">
      <dgm:prSet presAssocID="{7067A870-59EA-417C-9D11-99B357DA08C4}" presName="spacer" presStyleCnt="0"/>
      <dgm:spPr/>
    </dgm:pt>
    <dgm:pt modelId="{E5828670-FBB3-4EBC-9936-27F76F3815B3}" type="pres">
      <dgm:prSet presAssocID="{F206AEF2-2DA2-472A-ADC0-083F4F1770E2}" presName="parentText" presStyleLbl="node1" presStyleIdx="1" presStyleCnt="4">
        <dgm:presLayoutVars>
          <dgm:chMax val="0"/>
          <dgm:bulletEnabled val="1"/>
        </dgm:presLayoutVars>
      </dgm:prSet>
      <dgm:spPr/>
    </dgm:pt>
    <dgm:pt modelId="{D82B37C0-5DFB-46CF-9626-B9F5A2D8DF7E}" type="pres">
      <dgm:prSet presAssocID="{F206AEF2-2DA2-472A-ADC0-083F4F1770E2}" presName="childText" presStyleLbl="revTx" presStyleIdx="0" presStyleCnt="1" custLinFactNeighborX="46" custLinFactNeighborY="-8273">
        <dgm:presLayoutVars>
          <dgm:bulletEnabled val="1"/>
        </dgm:presLayoutVars>
      </dgm:prSet>
      <dgm:spPr/>
    </dgm:pt>
    <dgm:pt modelId="{98081A70-196A-496F-8951-6062C420A6CD}" type="pres">
      <dgm:prSet presAssocID="{6E010D44-C2C0-4D19-9003-BE5E08325D64}" presName="parentText" presStyleLbl="node1" presStyleIdx="2" presStyleCnt="4" custLinFactY="-10336" custLinFactNeighborX="-312" custLinFactNeighborY="-100000">
        <dgm:presLayoutVars>
          <dgm:chMax val="0"/>
          <dgm:bulletEnabled val="1"/>
        </dgm:presLayoutVars>
      </dgm:prSet>
      <dgm:spPr/>
    </dgm:pt>
    <dgm:pt modelId="{9F080B9E-9D6B-4BA1-8AEE-68D1C8B217E0}" type="pres">
      <dgm:prSet presAssocID="{FA3627C4-1107-4A58-9533-53DFE1752F74}" presName="spacer" presStyleCnt="0"/>
      <dgm:spPr/>
    </dgm:pt>
    <dgm:pt modelId="{AB5DE09E-BFF4-4E29-93E7-B7C94C753B05}" type="pres">
      <dgm:prSet presAssocID="{2B2B2EA9-43CD-409B-AAB8-CEEC52A3891C}" presName="parentText" presStyleLbl="node1" presStyleIdx="3" presStyleCnt="4" custLinFactY="-1390" custLinFactNeighborX="-10" custLinFactNeighborY="-100000">
        <dgm:presLayoutVars>
          <dgm:chMax val="0"/>
          <dgm:bulletEnabled val="1"/>
        </dgm:presLayoutVars>
      </dgm:prSet>
      <dgm:spPr/>
    </dgm:pt>
  </dgm:ptLst>
  <dgm:cxnLst>
    <dgm:cxn modelId="{7012AD0A-8550-4E05-903C-DEFAB076071A}" srcId="{12620F17-699E-43D8-A393-4B02A6683955}" destId="{2B2B2EA9-43CD-409B-AAB8-CEEC52A3891C}" srcOrd="3" destOrd="0" parTransId="{882182A7-C58C-42B6-AF77-6793123C2B62}" sibTransId="{A757BD56-4DB9-4B4F-85F0-3FFF32693E0E}"/>
    <dgm:cxn modelId="{BFC74510-C823-4B6A-B8EF-8A523A200D2A}" type="presOf" srcId="{2B0997E0-4632-45E8-8563-E0627F51E021}" destId="{D82B37C0-5DFB-46CF-9626-B9F5A2D8DF7E}" srcOrd="0" destOrd="0" presId="urn:microsoft.com/office/officeart/2005/8/layout/vList2"/>
    <dgm:cxn modelId="{9059F03D-96CE-4DD9-936A-2A2FAED2B7EA}" type="presOf" srcId="{6E010D44-C2C0-4D19-9003-BE5E08325D64}" destId="{98081A70-196A-496F-8951-6062C420A6CD}" srcOrd="0" destOrd="0" presId="urn:microsoft.com/office/officeart/2005/8/layout/vList2"/>
    <dgm:cxn modelId="{B131B261-AE09-4E6C-A5E9-CF62DA86B6A3}" type="presOf" srcId="{9778C217-B2F3-41CF-8A56-0A7A1740CECC}" destId="{1F53CE29-D40D-400B-8C79-301DD00423E7}" srcOrd="0" destOrd="0" presId="urn:microsoft.com/office/officeart/2005/8/layout/vList2"/>
    <dgm:cxn modelId="{3890DD42-913C-44CE-AEB8-50CF282708F1}" type="presOf" srcId="{F206AEF2-2DA2-472A-ADC0-083F4F1770E2}" destId="{E5828670-FBB3-4EBC-9936-27F76F3815B3}" srcOrd="0" destOrd="0" presId="urn:microsoft.com/office/officeart/2005/8/layout/vList2"/>
    <dgm:cxn modelId="{790C7D47-6519-4F73-8B78-3BCC0EAC41CB}" srcId="{F206AEF2-2DA2-472A-ADC0-083F4F1770E2}" destId="{2B0997E0-4632-45E8-8563-E0627F51E021}" srcOrd="0" destOrd="0" parTransId="{41A9ED4D-B480-469A-9A6A-1311EA5DB6AF}" sibTransId="{3A11CD97-8A87-4407-A146-DB53B07D9125}"/>
    <dgm:cxn modelId="{A9FE574A-55B3-43A4-9BF3-7601025B4A44}" srcId="{12620F17-699E-43D8-A393-4B02A6683955}" destId="{F206AEF2-2DA2-472A-ADC0-083F4F1770E2}" srcOrd="1" destOrd="0" parTransId="{B1113BA8-869F-4F72-AD7A-13B7A9076F7D}" sibTransId="{DC420FC3-7C9B-4248-837E-CCCE89E4A4EC}"/>
    <dgm:cxn modelId="{68B15772-493B-4C48-A048-70F5D0A4AC74}" srcId="{12620F17-699E-43D8-A393-4B02A6683955}" destId="{6E010D44-C2C0-4D19-9003-BE5E08325D64}" srcOrd="2" destOrd="0" parTransId="{B2667D4A-4001-44F9-9376-383D1CBE610F}" sibTransId="{FA3627C4-1107-4A58-9533-53DFE1752F74}"/>
    <dgm:cxn modelId="{55F25276-50F8-43F2-8D95-B0AEE10DE59A}" type="presOf" srcId="{2B2B2EA9-43CD-409B-AAB8-CEEC52A3891C}" destId="{AB5DE09E-BFF4-4E29-93E7-B7C94C753B05}" srcOrd="0" destOrd="0" presId="urn:microsoft.com/office/officeart/2005/8/layout/vList2"/>
    <dgm:cxn modelId="{6D65029D-9AFF-41F4-A629-79960A79572B}" type="presOf" srcId="{12620F17-699E-43D8-A393-4B02A6683955}" destId="{CBD35EB4-D75A-4B3B-8925-50B1DC592388}" srcOrd="0" destOrd="0" presId="urn:microsoft.com/office/officeart/2005/8/layout/vList2"/>
    <dgm:cxn modelId="{004991C4-41B4-444E-8CA8-E78EAA6D13C7}" srcId="{12620F17-699E-43D8-A393-4B02A6683955}" destId="{9778C217-B2F3-41CF-8A56-0A7A1740CECC}" srcOrd="0" destOrd="0" parTransId="{B0942B2C-B21F-4C37-9DFE-1ABBEE667E1B}" sibTransId="{7067A870-59EA-417C-9D11-99B357DA08C4}"/>
    <dgm:cxn modelId="{75293558-D0C5-4CAA-BCFD-B2D96FA75481}" type="presParOf" srcId="{CBD35EB4-D75A-4B3B-8925-50B1DC592388}" destId="{1F53CE29-D40D-400B-8C79-301DD00423E7}" srcOrd="0" destOrd="0" presId="urn:microsoft.com/office/officeart/2005/8/layout/vList2"/>
    <dgm:cxn modelId="{8815742F-21A6-42E1-B339-56C7B1263ECB}" type="presParOf" srcId="{CBD35EB4-D75A-4B3B-8925-50B1DC592388}" destId="{2EA0FA99-E95D-40C3-936D-7F4452E094EC}" srcOrd="1" destOrd="0" presId="urn:microsoft.com/office/officeart/2005/8/layout/vList2"/>
    <dgm:cxn modelId="{7CA2612D-21EA-4B3D-9C4F-4698CA575396}" type="presParOf" srcId="{CBD35EB4-D75A-4B3B-8925-50B1DC592388}" destId="{E5828670-FBB3-4EBC-9936-27F76F3815B3}" srcOrd="2" destOrd="0" presId="urn:microsoft.com/office/officeart/2005/8/layout/vList2"/>
    <dgm:cxn modelId="{1251E331-98D0-457A-BAE0-DEAA2EB03B28}" type="presParOf" srcId="{CBD35EB4-D75A-4B3B-8925-50B1DC592388}" destId="{D82B37C0-5DFB-46CF-9626-B9F5A2D8DF7E}" srcOrd="3" destOrd="0" presId="urn:microsoft.com/office/officeart/2005/8/layout/vList2"/>
    <dgm:cxn modelId="{BFEB42E5-BEDD-41E5-81C5-84BDDE364379}" type="presParOf" srcId="{CBD35EB4-D75A-4B3B-8925-50B1DC592388}" destId="{98081A70-196A-496F-8951-6062C420A6CD}" srcOrd="4" destOrd="0" presId="urn:microsoft.com/office/officeart/2005/8/layout/vList2"/>
    <dgm:cxn modelId="{BEBDB16E-3D9B-4AE8-990C-40E243AAD1E7}" type="presParOf" srcId="{CBD35EB4-D75A-4B3B-8925-50B1DC592388}" destId="{9F080B9E-9D6B-4BA1-8AEE-68D1C8B217E0}" srcOrd="5" destOrd="0" presId="urn:microsoft.com/office/officeart/2005/8/layout/vList2"/>
    <dgm:cxn modelId="{B8B8729A-7EBE-45FB-84A3-540776AEB665}" type="presParOf" srcId="{CBD35EB4-D75A-4B3B-8925-50B1DC592388}" destId="{AB5DE09E-BFF4-4E29-93E7-B7C94C753B0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775949-E3A2-434E-8C50-EB5C86F5284B}"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53DBBBE-81C3-44A7-AE85-CF910BD20CD4}">
      <dgm:prSet/>
      <dgm:spPr/>
      <dgm:t>
        <a:bodyPr/>
        <a:lstStyle/>
        <a:p>
          <a:r>
            <a:rPr lang="en-US" b="0" i="0" dirty="0"/>
            <a:t>If pesticide label directs user to the </a:t>
          </a:r>
          <a:r>
            <a:rPr lang="en-US" b="0" i="1" dirty="0"/>
            <a:t>Bulletins Live! Two</a:t>
          </a:r>
          <a:r>
            <a:rPr lang="en-US" b="0" i="0" dirty="0"/>
            <a:t> website they are required to follow the pesticide use limitations (if any) found in the Bulletin for your county, pesticide active ingredient and application month. </a:t>
          </a:r>
          <a:endParaRPr lang="en-US" dirty="0"/>
        </a:p>
      </dgm:t>
    </dgm:pt>
    <dgm:pt modelId="{C97ABA96-A82C-40FE-BEEA-19C2506EEF77}" type="parTrans" cxnId="{F66C1438-025A-4A95-BBDC-2EA66D8C05B7}">
      <dgm:prSet/>
      <dgm:spPr/>
      <dgm:t>
        <a:bodyPr/>
        <a:lstStyle/>
        <a:p>
          <a:endParaRPr lang="en-US"/>
        </a:p>
      </dgm:t>
    </dgm:pt>
    <dgm:pt modelId="{A6A328A8-EAA7-492B-9911-3C7033662030}" type="sibTrans" cxnId="{F66C1438-025A-4A95-BBDC-2EA66D8C05B7}">
      <dgm:prSet/>
      <dgm:spPr/>
      <dgm:t>
        <a:bodyPr/>
        <a:lstStyle/>
        <a:p>
          <a:endParaRPr lang="en-US"/>
        </a:p>
      </dgm:t>
    </dgm:pt>
    <dgm:pt modelId="{364D629A-5116-4B58-803D-798CBD7B1320}">
      <dgm:prSet/>
      <dgm:spPr/>
      <dgm:t>
        <a:bodyPr/>
        <a:lstStyle/>
        <a:p>
          <a:r>
            <a:rPr lang="en-US" b="0" i="0" dirty="0"/>
            <a:t>Pesticide users who fail to follow label provisions for their pesticide application, whether that failure results in harm to a listed species or not, will be subject to enforcement under the misuse provisions of FIFRA.</a:t>
          </a:r>
          <a:endParaRPr lang="en-US" dirty="0"/>
        </a:p>
      </dgm:t>
    </dgm:pt>
    <dgm:pt modelId="{6D3B3E5F-150E-4060-87EE-6F0227CFC614}" type="parTrans" cxnId="{D2017F7B-C765-4B8A-A116-B58F25737768}">
      <dgm:prSet/>
      <dgm:spPr/>
      <dgm:t>
        <a:bodyPr/>
        <a:lstStyle/>
        <a:p>
          <a:endParaRPr lang="en-US"/>
        </a:p>
      </dgm:t>
    </dgm:pt>
    <dgm:pt modelId="{A78875A2-56EC-4A3A-88AD-0E930F968BD7}" type="sibTrans" cxnId="{D2017F7B-C765-4B8A-A116-B58F25737768}">
      <dgm:prSet/>
      <dgm:spPr/>
      <dgm:t>
        <a:bodyPr/>
        <a:lstStyle/>
        <a:p>
          <a:endParaRPr lang="en-US"/>
        </a:p>
      </dgm:t>
    </dgm:pt>
    <dgm:pt modelId="{5F6F60C8-421B-4F06-8CCC-B7A858FF80AF}">
      <dgm:prSet/>
      <dgm:spPr/>
      <dgm:t>
        <a:bodyPr/>
        <a:lstStyle/>
        <a:p>
          <a:r>
            <a:rPr lang="en-US" dirty="0"/>
            <a:t>B</a:t>
          </a:r>
          <a:r>
            <a:rPr lang="en-US" b="0" i="0" dirty="0"/>
            <a:t>ulletins are available using EPA’s </a:t>
          </a:r>
          <a:r>
            <a:rPr lang="en-US" b="0" i="1" dirty="0"/>
            <a:t>Bulletins Live! Two</a:t>
          </a:r>
          <a:r>
            <a:rPr lang="en-US" b="0" i="0" dirty="0"/>
            <a:t> system through the website </a:t>
          </a:r>
          <a:r>
            <a:rPr lang="en-US" b="1" i="0" dirty="0">
              <a:hlinkClick xmlns:r="http://schemas.openxmlformats.org/officeDocument/2006/relationships" r:id="rId1"/>
            </a:rPr>
            <a:t>https://www.epa.gov/endangered-species/bulletins-live-two-view-bulletins/</a:t>
          </a:r>
          <a:r>
            <a:rPr lang="en-US" b="0" i="0" dirty="0"/>
            <a:t> </a:t>
          </a:r>
        </a:p>
        <a:p>
          <a:endParaRPr lang="en-US" b="0" i="0" dirty="0"/>
        </a:p>
        <a:p>
          <a:r>
            <a:rPr lang="en-US" dirty="0"/>
            <a:t>*</a:t>
          </a:r>
          <a:r>
            <a:rPr lang="en-US" i="1" dirty="0"/>
            <a:t>Available on your cell phone web browser however, it does not currently exist as an app. 					</a:t>
          </a:r>
        </a:p>
      </dgm:t>
    </dgm:pt>
    <dgm:pt modelId="{1B605720-AA3F-48D7-BE9B-8E87334F6A02}" type="parTrans" cxnId="{25FBC815-E99E-4DF9-AB74-C8E902780CB6}">
      <dgm:prSet/>
      <dgm:spPr/>
      <dgm:t>
        <a:bodyPr/>
        <a:lstStyle/>
        <a:p>
          <a:endParaRPr lang="en-US"/>
        </a:p>
      </dgm:t>
    </dgm:pt>
    <dgm:pt modelId="{5C23C4AA-3D6E-4F1B-AFB8-F105D9621F24}" type="sibTrans" cxnId="{25FBC815-E99E-4DF9-AB74-C8E902780CB6}">
      <dgm:prSet/>
      <dgm:spPr/>
      <dgm:t>
        <a:bodyPr/>
        <a:lstStyle/>
        <a:p>
          <a:endParaRPr lang="en-US"/>
        </a:p>
      </dgm:t>
    </dgm:pt>
    <dgm:pt modelId="{81AD97F7-FBBC-425C-A73B-EA68D1E3CC5C}" type="pres">
      <dgm:prSet presAssocID="{3B775949-E3A2-434E-8C50-EB5C86F5284B}" presName="vert0" presStyleCnt="0">
        <dgm:presLayoutVars>
          <dgm:dir/>
          <dgm:animOne val="branch"/>
          <dgm:animLvl val="lvl"/>
        </dgm:presLayoutVars>
      </dgm:prSet>
      <dgm:spPr/>
    </dgm:pt>
    <dgm:pt modelId="{95D21BBB-95DB-4E87-B03A-7ACBB4043B6C}" type="pres">
      <dgm:prSet presAssocID="{153DBBBE-81C3-44A7-AE85-CF910BD20CD4}" presName="thickLine" presStyleLbl="alignNode1" presStyleIdx="0" presStyleCnt="3"/>
      <dgm:spPr/>
    </dgm:pt>
    <dgm:pt modelId="{DEF568C1-07DA-4C1A-8207-25CABC98DA77}" type="pres">
      <dgm:prSet presAssocID="{153DBBBE-81C3-44A7-AE85-CF910BD20CD4}" presName="horz1" presStyleCnt="0"/>
      <dgm:spPr/>
    </dgm:pt>
    <dgm:pt modelId="{CEA4B18B-8E24-4E3B-A603-98EADA80F883}" type="pres">
      <dgm:prSet presAssocID="{153DBBBE-81C3-44A7-AE85-CF910BD20CD4}" presName="tx1" presStyleLbl="revTx" presStyleIdx="0" presStyleCnt="3"/>
      <dgm:spPr/>
    </dgm:pt>
    <dgm:pt modelId="{09FD8248-77B0-40D6-B779-4DCB29B25829}" type="pres">
      <dgm:prSet presAssocID="{153DBBBE-81C3-44A7-AE85-CF910BD20CD4}" presName="vert1" presStyleCnt="0"/>
      <dgm:spPr/>
    </dgm:pt>
    <dgm:pt modelId="{AFCE10CE-4DF1-4E40-93E6-230FF8B76052}" type="pres">
      <dgm:prSet presAssocID="{364D629A-5116-4B58-803D-798CBD7B1320}" presName="thickLine" presStyleLbl="alignNode1" presStyleIdx="1" presStyleCnt="3"/>
      <dgm:spPr/>
    </dgm:pt>
    <dgm:pt modelId="{606FFC8E-1878-4133-92D5-2DEC5069548C}" type="pres">
      <dgm:prSet presAssocID="{364D629A-5116-4B58-803D-798CBD7B1320}" presName="horz1" presStyleCnt="0"/>
      <dgm:spPr/>
    </dgm:pt>
    <dgm:pt modelId="{19896FA3-0DAB-4719-9BB5-E9F72A45E4EE}" type="pres">
      <dgm:prSet presAssocID="{364D629A-5116-4B58-803D-798CBD7B1320}" presName="tx1" presStyleLbl="revTx" presStyleIdx="1" presStyleCnt="3"/>
      <dgm:spPr/>
    </dgm:pt>
    <dgm:pt modelId="{1B134264-F0FE-4EA6-B7A6-6DD3099669C8}" type="pres">
      <dgm:prSet presAssocID="{364D629A-5116-4B58-803D-798CBD7B1320}" presName="vert1" presStyleCnt="0"/>
      <dgm:spPr/>
    </dgm:pt>
    <dgm:pt modelId="{0ECFFBB6-C503-4C25-9FA2-66747EB051ED}" type="pres">
      <dgm:prSet presAssocID="{5F6F60C8-421B-4F06-8CCC-B7A858FF80AF}" presName="thickLine" presStyleLbl="alignNode1" presStyleIdx="2" presStyleCnt="3"/>
      <dgm:spPr/>
    </dgm:pt>
    <dgm:pt modelId="{3E966FE5-83E8-4041-A18A-B0DA8945719B}" type="pres">
      <dgm:prSet presAssocID="{5F6F60C8-421B-4F06-8CCC-B7A858FF80AF}" presName="horz1" presStyleCnt="0"/>
      <dgm:spPr/>
    </dgm:pt>
    <dgm:pt modelId="{83F585D6-5ADC-45DB-BAAB-4534DE15080F}" type="pres">
      <dgm:prSet presAssocID="{5F6F60C8-421B-4F06-8CCC-B7A858FF80AF}" presName="tx1" presStyleLbl="revTx" presStyleIdx="2" presStyleCnt="3" custScaleY="150062"/>
      <dgm:spPr/>
    </dgm:pt>
    <dgm:pt modelId="{394D84A0-AB6C-401C-B4DF-9E4AF89F09DB}" type="pres">
      <dgm:prSet presAssocID="{5F6F60C8-421B-4F06-8CCC-B7A858FF80AF}" presName="vert1" presStyleCnt="0"/>
      <dgm:spPr/>
    </dgm:pt>
  </dgm:ptLst>
  <dgm:cxnLst>
    <dgm:cxn modelId="{25FBC815-E99E-4DF9-AB74-C8E902780CB6}" srcId="{3B775949-E3A2-434E-8C50-EB5C86F5284B}" destId="{5F6F60C8-421B-4F06-8CCC-B7A858FF80AF}" srcOrd="2" destOrd="0" parTransId="{1B605720-AA3F-48D7-BE9B-8E87334F6A02}" sibTransId="{5C23C4AA-3D6E-4F1B-AFB8-F105D9621F24}"/>
    <dgm:cxn modelId="{F66C1438-025A-4A95-BBDC-2EA66D8C05B7}" srcId="{3B775949-E3A2-434E-8C50-EB5C86F5284B}" destId="{153DBBBE-81C3-44A7-AE85-CF910BD20CD4}" srcOrd="0" destOrd="0" parTransId="{C97ABA96-A82C-40FE-BEEA-19C2506EEF77}" sibTransId="{A6A328A8-EAA7-492B-9911-3C7033662030}"/>
    <dgm:cxn modelId="{F72DE569-A152-483E-B1BF-E4B183A40C75}" type="presOf" srcId="{5F6F60C8-421B-4F06-8CCC-B7A858FF80AF}" destId="{83F585D6-5ADC-45DB-BAAB-4534DE15080F}" srcOrd="0" destOrd="0" presId="urn:microsoft.com/office/officeart/2008/layout/LinedList"/>
    <dgm:cxn modelId="{D2017F7B-C765-4B8A-A116-B58F25737768}" srcId="{3B775949-E3A2-434E-8C50-EB5C86F5284B}" destId="{364D629A-5116-4B58-803D-798CBD7B1320}" srcOrd="1" destOrd="0" parTransId="{6D3B3E5F-150E-4060-87EE-6F0227CFC614}" sibTransId="{A78875A2-56EC-4A3A-88AD-0E930F968BD7}"/>
    <dgm:cxn modelId="{2BB1EBD5-3CF9-4F6B-BF4D-CE9AB1DD1F99}" type="presOf" srcId="{153DBBBE-81C3-44A7-AE85-CF910BD20CD4}" destId="{CEA4B18B-8E24-4E3B-A603-98EADA80F883}" srcOrd="0" destOrd="0" presId="urn:microsoft.com/office/officeart/2008/layout/LinedList"/>
    <dgm:cxn modelId="{98A2C8EB-58EF-4956-81A2-856E4EBCB560}" type="presOf" srcId="{3B775949-E3A2-434E-8C50-EB5C86F5284B}" destId="{81AD97F7-FBBC-425C-A73B-EA68D1E3CC5C}" srcOrd="0" destOrd="0" presId="urn:microsoft.com/office/officeart/2008/layout/LinedList"/>
    <dgm:cxn modelId="{99D19DFA-F2D7-4C7E-B580-A5CA24FF5CFE}" type="presOf" srcId="{364D629A-5116-4B58-803D-798CBD7B1320}" destId="{19896FA3-0DAB-4719-9BB5-E9F72A45E4EE}" srcOrd="0" destOrd="0" presId="urn:microsoft.com/office/officeart/2008/layout/LinedList"/>
    <dgm:cxn modelId="{86DC3F0C-E49A-4B59-ACEA-27628B0C3CBB}" type="presParOf" srcId="{81AD97F7-FBBC-425C-A73B-EA68D1E3CC5C}" destId="{95D21BBB-95DB-4E87-B03A-7ACBB4043B6C}" srcOrd="0" destOrd="0" presId="urn:microsoft.com/office/officeart/2008/layout/LinedList"/>
    <dgm:cxn modelId="{3ABEB2D3-79FD-4560-A258-9B1422F041E2}" type="presParOf" srcId="{81AD97F7-FBBC-425C-A73B-EA68D1E3CC5C}" destId="{DEF568C1-07DA-4C1A-8207-25CABC98DA77}" srcOrd="1" destOrd="0" presId="urn:microsoft.com/office/officeart/2008/layout/LinedList"/>
    <dgm:cxn modelId="{F8B754BA-957D-42D2-A993-D9C0C25C7FDA}" type="presParOf" srcId="{DEF568C1-07DA-4C1A-8207-25CABC98DA77}" destId="{CEA4B18B-8E24-4E3B-A603-98EADA80F883}" srcOrd="0" destOrd="0" presId="urn:microsoft.com/office/officeart/2008/layout/LinedList"/>
    <dgm:cxn modelId="{6F861AB5-689A-43FB-BBF2-3E55DF5573A1}" type="presParOf" srcId="{DEF568C1-07DA-4C1A-8207-25CABC98DA77}" destId="{09FD8248-77B0-40D6-B779-4DCB29B25829}" srcOrd="1" destOrd="0" presId="urn:microsoft.com/office/officeart/2008/layout/LinedList"/>
    <dgm:cxn modelId="{CAE032D7-6362-4A76-80A4-C81C053B9C27}" type="presParOf" srcId="{81AD97F7-FBBC-425C-A73B-EA68D1E3CC5C}" destId="{AFCE10CE-4DF1-4E40-93E6-230FF8B76052}" srcOrd="2" destOrd="0" presId="urn:microsoft.com/office/officeart/2008/layout/LinedList"/>
    <dgm:cxn modelId="{6951879B-109A-4E19-A445-C6D4C021B37A}" type="presParOf" srcId="{81AD97F7-FBBC-425C-A73B-EA68D1E3CC5C}" destId="{606FFC8E-1878-4133-92D5-2DEC5069548C}" srcOrd="3" destOrd="0" presId="urn:microsoft.com/office/officeart/2008/layout/LinedList"/>
    <dgm:cxn modelId="{D608CFFD-5E25-4E78-B2C4-646F7C0F0D77}" type="presParOf" srcId="{606FFC8E-1878-4133-92D5-2DEC5069548C}" destId="{19896FA3-0DAB-4719-9BB5-E9F72A45E4EE}" srcOrd="0" destOrd="0" presId="urn:microsoft.com/office/officeart/2008/layout/LinedList"/>
    <dgm:cxn modelId="{505672DC-1EDF-475F-B5E8-92A012FEE272}" type="presParOf" srcId="{606FFC8E-1878-4133-92D5-2DEC5069548C}" destId="{1B134264-F0FE-4EA6-B7A6-6DD3099669C8}" srcOrd="1" destOrd="0" presId="urn:microsoft.com/office/officeart/2008/layout/LinedList"/>
    <dgm:cxn modelId="{EB86E08E-5E64-4566-94EB-A75274936675}" type="presParOf" srcId="{81AD97F7-FBBC-425C-A73B-EA68D1E3CC5C}" destId="{0ECFFBB6-C503-4C25-9FA2-66747EB051ED}" srcOrd="4" destOrd="0" presId="urn:microsoft.com/office/officeart/2008/layout/LinedList"/>
    <dgm:cxn modelId="{6ECE4193-7842-4252-8D1E-0BC6A78BC535}" type="presParOf" srcId="{81AD97F7-FBBC-425C-A73B-EA68D1E3CC5C}" destId="{3E966FE5-83E8-4041-A18A-B0DA8945719B}" srcOrd="5" destOrd="0" presId="urn:microsoft.com/office/officeart/2008/layout/LinedList"/>
    <dgm:cxn modelId="{F63393D0-1F64-4454-92EC-A8C7407F5F74}" type="presParOf" srcId="{3E966FE5-83E8-4041-A18A-B0DA8945719B}" destId="{83F585D6-5ADC-45DB-BAAB-4534DE15080F}" srcOrd="0" destOrd="0" presId="urn:microsoft.com/office/officeart/2008/layout/LinedList"/>
    <dgm:cxn modelId="{474D3447-5586-4004-9373-1FC38B56F463}" type="presParOf" srcId="{3E966FE5-83E8-4041-A18A-B0DA8945719B}" destId="{394D84A0-AB6C-401C-B4DF-9E4AF89F09D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D3DFC23-E21E-4348-9F9E-AFD37CE1947D}"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57279A32-9E30-497F-BDFA-E01B6101006B}">
      <dgm:prSet/>
      <dgm:spPr/>
      <dgm:t>
        <a:bodyPr/>
        <a:lstStyle/>
        <a:p>
          <a:pPr>
            <a:lnSpc>
              <a:spcPct val="100000"/>
            </a:lnSpc>
          </a:pPr>
          <a:r>
            <a:rPr lang="en-US" b="1" dirty="0"/>
            <a:t>For all in-person courses, signatures are required on both the roster(s) and the Application for Recertification Credit</a:t>
          </a:r>
          <a:r>
            <a:rPr lang="en-US" dirty="0"/>
            <a:t>.  When a signature is requested, it is not optional for credit.  </a:t>
          </a:r>
          <a:r>
            <a:rPr lang="en-US" b="1" dirty="0"/>
            <a:t>The signatures should not be significantly different.</a:t>
          </a:r>
          <a:endParaRPr lang="en-US" dirty="0"/>
        </a:p>
      </dgm:t>
    </dgm:pt>
    <dgm:pt modelId="{A31F33E3-1C31-472B-A850-0420447F9EAB}" type="parTrans" cxnId="{73C5B1FA-44A8-49BC-81BD-11BE4F30C56A}">
      <dgm:prSet/>
      <dgm:spPr/>
      <dgm:t>
        <a:bodyPr/>
        <a:lstStyle/>
        <a:p>
          <a:endParaRPr lang="en-US"/>
        </a:p>
      </dgm:t>
    </dgm:pt>
    <dgm:pt modelId="{4D19E3BC-2023-4897-B6CA-496629E4F951}" type="sibTrans" cxnId="{73C5B1FA-44A8-49BC-81BD-11BE4F30C56A}">
      <dgm:prSet/>
      <dgm:spPr/>
      <dgm:t>
        <a:bodyPr/>
        <a:lstStyle/>
        <a:p>
          <a:pPr>
            <a:lnSpc>
              <a:spcPct val="100000"/>
            </a:lnSpc>
          </a:pPr>
          <a:endParaRPr lang="en-US"/>
        </a:p>
      </dgm:t>
    </dgm:pt>
    <dgm:pt modelId="{945EC93E-C5EB-4D6A-A7F1-C6B3B5A7AE7E}">
      <dgm:prSet/>
      <dgm:spPr/>
      <dgm:t>
        <a:bodyPr/>
        <a:lstStyle/>
        <a:p>
          <a:pPr>
            <a:lnSpc>
              <a:spcPct val="100000"/>
            </a:lnSpc>
          </a:pPr>
          <a:r>
            <a:rPr lang="en-US" dirty="0"/>
            <a:t>Course sponsors/speakers seeking credit for attending their own course are required, like all attendees, to participate in the </a:t>
          </a:r>
          <a:r>
            <a:rPr lang="en-US" u="sng" dirty="0"/>
            <a:t>entire</a:t>
          </a:r>
          <a:r>
            <a:rPr lang="en-US" dirty="0"/>
            <a:t> program and </a:t>
          </a:r>
          <a:r>
            <a:rPr lang="en-US" u="sng" dirty="0"/>
            <a:t>all</a:t>
          </a:r>
          <a:r>
            <a:rPr lang="en-US" dirty="0"/>
            <a:t> sessions and complete </a:t>
          </a:r>
          <a:r>
            <a:rPr lang="en-US" u="sng" dirty="0"/>
            <a:t>all</a:t>
          </a:r>
          <a:r>
            <a:rPr lang="en-US" dirty="0"/>
            <a:t> required forms as proof of attendance.</a:t>
          </a:r>
        </a:p>
      </dgm:t>
    </dgm:pt>
    <dgm:pt modelId="{BF25EAC5-2F19-45AF-839D-0C7D8A41B17F}" type="parTrans" cxnId="{D847F931-26DF-47EC-9572-55FF017ED6A7}">
      <dgm:prSet/>
      <dgm:spPr/>
      <dgm:t>
        <a:bodyPr/>
        <a:lstStyle/>
        <a:p>
          <a:endParaRPr lang="en-US"/>
        </a:p>
      </dgm:t>
    </dgm:pt>
    <dgm:pt modelId="{F2AF4D97-AA47-4E1F-925C-34070C13F4FD}" type="sibTrans" cxnId="{D847F931-26DF-47EC-9572-55FF017ED6A7}">
      <dgm:prSet/>
      <dgm:spPr/>
      <dgm:t>
        <a:bodyPr/>
        <a:lstStyle/>
        <a:p>
          <a:pPr>
            <a:lnSpc>
              <a:spcPct val="100000"/>
            </a:lnSpc>
          </a:pPr>
          <a:endParaRPr lang="en-US"/>
        </a:p>
      </dgm:t>
    </dgm:pt>
    <dgm:pt modelId="{CC2DE63E-C6A1-42FA-9E7C-F80741BCC0AB}">
      <dgm:prSet/>
      <dgm:spPr/>
      <dgm:t>
        <a:bodyPr/>
        <a:lstStyle/>
        <a:p>
          <a:pPr>
            <a:lnSpc>
              <a:spcPct val="100000"/>
            </a:lnSpc>
          </a:pPr>
          <a:r>
            <a:rPr lang="en-US" dirty="0"/>
            <a:t>Course sponsors cannot self recertify rather the course must include presenters other than the course sponsor.</a:t>
          </a:r>
        </a:p>
      </dgm:t>
    </dgm:pt>
    <dgm:pt modelId="{D1E1E129-A8A3-45E9-8489-78E4FDA86585}" type="parTrans" cxnId="{2A5D3699-B7C4-4358-A105-68EC8CB1B66F}">
      <dgm:prSet/>
      <dgm:spPr/>
      <dgm:t>
        <a:bodyPr/>
        <a:lstStyle/>
        <a:p>
          <a:endParaRPr lang="en-US"/>
        </a:p>
      </dgm:t>
    </dgm:pt>
    <dgm:pt modelId="{75680046-9D4C-45B0-A860-F3DE3869FAC6}" type="sibTrans" cxnId="{2A5D3699-B7C4-4358-A105-68EC8CB1B66F}">
      <dgm:prSet/>
      <dgm:spPr/>
      <dgm:t>
        <a:bodyPr/>
        <a:lstStyle/>
        <a:p>
          <a:pPr>
            <a:lnSpc>
              <a:spcPct val="100000"/>
            </a:lnSpc>
          </a:pPr>
          <a:endParaRPr lang="en-US"/>
        </a:p>
      </dgm:t>
    </dgm:pt>
    <dgm:pt modelId="{BE3073ED-DC89-4589-B1D0-DC074E8FA054}">
      <dgm:prSet/>
      <dgm:spPr/>
      <dgm:t>
        <a:bodyPr/>
        <a:lstStyle/>
        <a:p>
          <a:pPr>
            <a:lnSpc>
              <a:spcPct val="100000"/>
            </a:lnSpc>
          </a:pPr>
          <a:r>
            <a:rPr lang="en-US" b="1" dirty="0"/>
            <a:t>To renew by attending a recertification training program, complete one recertification course every two years for each category held.  </a:t>
          </a:r>
          <a:r>
            <a:rPr lang="en-US" dirty="0"/>
            <a:t>Applicators can accumulate up to four years of recertification credit beyond the certificate's expiration date in each category held</a:t>
          </a:r>
        </a:p>
      </dgm:t>
    </dgm:pt>
    <dgm:pt modelId="{C1BB8AEE-3BCE-4E26-B4D7-83C5FB8EE7F7}" type="parTrans" cxnId="{57C9E468-06EB-4BB6-B937-EB1C9BCEBF4E}">
      <dgm:prSet/>
      <dgm:spPr/>
      <dgm:t>
        <a:bodyPr/>
        <a:lstStyle/>
        <a:p>
          <a:endParaRPr lang="en-US"/>
        </a:p>
      </dgm:t>
    </dgm:pt>
    <dgm:pt modelId="{8BE00345-0DB9-40FB-A763-80096CFBD756}" type="sibTrans" cxnId="{57C9E468-06EB-4BB6-B937-EB1C9BCEBF4E}">
      <dgm:prSet/>
      <dgm:spPr/>
      <dgm:t>
        <a:bodyPr/>
        <a:lstStyle/>
        <a:p>
          <a:endParaRPr lang="en-US"/>
        </a:p>
      </dgm:t>
    </dgm:pt>
    <dgm:pt modelId="{C9C0939D-1E31-41F2-B04B-B3A30E6FE371}" type="pres">
      <dgm:prSet presAssocID="{BD3DFC23-E21E-4348-9F9E-AFD37CE1947D}" presName="root" presStyleCnt="0">
        <dgm:presLayoutVars>
          <dgm:dir/>
          <dgm:resizeHandles val="exact"/>
        </dgm:presLayoutVars>
      </dgm:prSet>
      <dgm:spPr/>
    </dgm:pt>
    <dgm:pt modelId="{88422645-8308-4F9E-9E9E-42C0FF1CB1D0}" type="pres">
      <dgm:prSet presAssocID="{BD3DFC23-E21E-4348-9F9E-AFD37CE1947D}" presName="container" presStyleCnt="0">
        <dgm:presLayoutVars>
          <dgm:dir/>
          <dgm:resizeHandles val="exact"/>
        </dgm:presLayoutVars>
      </dgm:prSet>
      <dgm:spPr/>
    </dgm:pt>
    <dgm:pt modelId="{E8FCB343-2A96-468C-945A-3370866A5CB4}" type="pres">
      <dgm:prSet presAssocID="{57279A32-9E30-497F-BDFA-E01B6101006B}" presName="compNode" presStyleCnt="0"/>
      <dgm:spPr/>
    </dgm:pt>
    <dgm:pt modelId="{BB3E446B-D1D7-41A1-AA84-1D9F0B5FC200}" type="pres">
      <dgm:prSet presAssocID="{57279A32-9E30-497F-BDFA-E01B6101006B}" presName="iconBgRect" presStyleLbl="bgShp" presStyleIdx="0" presStyleCnt="4"/>
      <dgm:spPr/>
    </dgm:pt>
    <dgm:pt modelId="{1D316939-7736-4C4F-B202-F74426164DF1}" type="pres">
      <dgm:prSet presAssocID="{57279A32-9E30-497F-BDFA-E01B6101006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7EDE4154-F124-4368-8781-E95A0E64DFCA}" type="pres">
      <dgm:prSet presAssocID="{57279A32-9E30-497F-BDFA-E01B6101006B}" presName="spaceRect" presStyleCnt="0"/>
      <dgm:spPr/>
    </dgm:pt>
    <dgm:pt modelId="{8058CFDD-33FF-401B-B4FE-CF6ADAA862FE}" type="pres">
      <dgm:prSet presAssocID="{57279A32-9E30-497F-BDFA-E01B6101006B}" presName="textRect" presStyleLbl="revTx" presStyleIdx="0" presStyleCnt="4">
        <dgm:presLayoutVars>
          <dgm:chMax val="1"/>
          <dgm:chPref val="1"/>
        </dgm:presLayoutVars>
      </dgm:prSet>
      <dgm:spPr/>
    </dgm:pt>
    <dgm:pt modelId="{B2FE6FA7-4DE9-4F8A-96D6-DF9DB9D6E3AB}" type="pres">
      <dgm:prSet presAssocID="{4D19E3BC-2023-4897-B6CA-496629E4F951}" presName="sibTrans" presStyleLbl="sibTrans2D1" presStyleIdx="0" presStyleCnt="0"/>
      <dgm:spPr/>
    </dgm:pt>
    <dgm:pt modelId="{E99EF39D-8D60-4D68-A628-C83C9E1A5847}" type="pres">
      <dgm:prSet presAssocID="{945EC93E-C5EB-4D6A-A7F1-C6B3B5A7AE7E}" presName="compNode" presStyleCnt="0"/>
      <dgm:spPr/>
    </dgm:pt>
    <dgm:pt modelId="{6B27CC22-639C-4B69-88EA-B5107D3EDF29}" type="pres">
      <dgm:prSet presAssocID="{945EC93E-C5EB-4D6A-A7F1-C6B3B5A7AE7E}" presName="iconBgRect" presStyleLbl="bgShp" presStyleIdx="1" presStyleCnt="4"/>
      <dgm:spPr/>
    </dgm:pt>
    <dgm:pt modelId="{253947E9-D437-4B07-B3D5-6AD8600F0067}" type="pres">
      <dgm:prSet presAssocID="{945EC93E-C5EB-4D6A-A7F1-C6B3B5A7AE7E}"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ecturer"/>
        </a:ext>
      </dgm:extLst>
    </dgm:pt>
    <dgm:pt modelId="{3391AE96-66AB-4450-988E-9D3691BC50F9}" type="pres">
      <dgm:prSet presAssocID="{945EC93E-C5EB-4D6A-A7F1-C6B3B5A7AE7E}" presName="spaceRect" presStyleCnt="0"/>
      <dgm:spPr/>
    </dgm:pt>
    <dgm:pt modelId="{B526E276-2D5D-42F7-B1A5-CDE4C41829D8}" type="pres">
      <dgm:prSet presAssocID="{945EC93E-C5EB-4D6A-A7F1-C6B3B5A7AE7E}" presName="textRect" presStyleLbl="revTx" presStyleIdx="1" presStyleCnt="4">
        <dgm:presLayoutVars>
          <dgm:chMax val="1"/>
          <dgm:chPref val="1"/>
        </dgm:presLayoutVars>
      </dgm:prSet>
      <dgm:spPr/>
    </dgm:pt>
    <dgm:pt modelId="{3EBA018C-5907-4179-B123-2B1A9BB4D4B6}" type="pres">
      <dgm:prSet presAssocID="{F2AF4D97-AA47-4E1F-925C-34070C13F4FD}" presName="sibTrans" presStyleLbl="sibTrans2D1" presStyleIdx="0" presStyleCnt="0"/>
      <dgm:spPr/>
    </dgm:pt>
    <dgm:pt modelId="{242B44E3-841C-44F1-A8C2-858C11BADF6D}" type="pres">
      <dgm:prSet presAssocID="{CC2DE63E-C6A1-42FA-9E7C-F80741BCC0AB}" presName="compNode" presStyleCnt="0"/>
      <dgm:spPr/>
    </dgm:pt>
    <dgm:pt modelId="{CD8547CB-1A82-44F4-922C-207D3F1039BE}" type="pres">
      <dgm:prSet presAssocID="{CC2DE63E-C6A1-42FA-9E7C-F80741BCC0AB}" presName="iconBgRect" presStyleLbl="bgShp" presStyleIdx="2" presStyleCnt="4"/>
      <dgm:spPr/>
    </dgm:pt>
    <dgm:pt modelId="{020B2088-5DE6-4B30-9571-0343DD04722C}" type="pres">
      <dgm:prSet presAssocID="{CC2DE63E-C6A1-42FA-9E7C-F80741BCC0A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cher"/>
        </a:ext>
      </dgm:extLst>
    </dgm:pt>
    <dgm:pt modelId="{E2E5D461-B18D-49BD-A9B8-937E3BBE7B72}" type="pres">
      <dgm:prSet presAssocID="{CC2DE63E-C6A1-42FA-9E7C-F80741BCC0AB}" presName="spaceRect" presStyleCnt="0"/>
      <dgm:spPr/>
    </dgm:pt>
    <dgm:pt modelId="{33B9F79E-D4F5-466A-8FFD-52656C0A8681}" type="pres">
      <dgm:prSet presAssocID="{CC2DE63E-C6A1-42FA-9E7C-F80741BCC0AB}" presName="textRect" presStyleLbl="revTx" presStyleIdx="2" presStyleCnt="4">
        <dgm:presLayoutVars>
          <dgm:chMax val="1"/>
          <dgm:chPref val="1"/>
        </dgm:presLayoutVars>
      </dgm:prSet>
      <dgm:spPr/>
    </dgm:pt>
    <dgm:pt modelId="{26FD6595-10C6-4B44-B672-8B11F1B806F8}" type="pres">
      <dgm:prSet presAssocID="{75680046-9D4C-45B0-A860-F3DE3869FAC6}" presName="sibTrans" presStyleLbl="sibTrans2D1" presStyleIdx="0" presStyleCnt="0"/>
      <dgm:spPr/>
    </dgm:pt>
    <dgm:pt modelId="{7B06B1B6-4182-4389-9B3B-65A944434109}" type="pres">
      <dgm:prSet presAssocID="{BE3073ED-DC89-4589-B1D0-DC074E8FA054}" presName="compNode" presStyleCnt="0"/>
      <dgm:spPr/>
    </dgm:pt>
    <dgm:pt modelId="{A6FDC3BD-8AC2-47ED-8F21-2C730446A0F1}" type="pres">
      <dgm:prSet presAssocID="{BE3073ED-DC89-4589-B1D0-DC074E8FA054}" presName="iconBgRect" presStyleLbl="bgShp" presStyleIdx="3" presStyleCnt="4"/>
      <dgm:spPr/>
    </dgm:pt>
    <dgm:pt modelId="{262AB656-AA47-453D-B317-B32F1BCFC815}" type="pres">
      <dgm:prSet presAssocID="{BE3073ED-DC89-4589-B1D0-DC074E8FA05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opwatch"/>
        </a:ext>
      </dgm:extLst>
    </dgm:pt>
    <dgm:pt modelId="{A1A52E8D-9F57-4BBD-8843-9A87050F114B}" type="pres">
      <dgm:prSet presAssocID="{BE3073ED-DC89-4589-B1D0-DC074E8FA054}" presName="spaceRect" presStyleCnt="0"/>
      <dgm:spPr/>
    </dgm:pt>
    <dgm:pt modelId="{70086093-A073-47C0-BD04-7A6DC1F34215}" type="pres">
      <dgm:prSet presAssocID="{BE3073ED-DC89-4589-B1D0-DC074E8FA054}" presName="textRect" presStyleLbl="revTx" presStyleIdx="3" presStyleCnt="4">
        <dgm:presLayoutVars>
          <dgm:chMax val="1"/>
          <dgm:chPref val="1"/>
        </dgm:presLayoutVars>
      </dgm:prSet>
      <dgm:spPr/>
    </dgm:pt>
  </dgm:ptLst>
  <dgm:cxnLst>
    <dgm:cxn modelId="{85879F07-B436-47BD-B222-282D3286A85D}" type="presOf" srcId="{CC2DE63E-C6A1-42FA-9E7C-F80741BCC0AB}" destId="{33B9F79E-D4F5-466A-8FFD-52656C0A8681}" srcOrd="0" destOrd="0" presId="urn:microsoft.com/office/officeart/2018/2/layout/IconCircleList"/>
    <dgm:cxn modelId="{5AF46112-DFE6-44B0-9D97-BCBAE1F05258}" type="presOf" srcId="{F2AF4D97-AA47-4E1F-925C-34070C13F4FD}" destId="{3EBA018C-5907-4179-B123-2B1A9BB4D4B6}" srcOrd="0" destOrd="0" presId="urn:microsoft.com/office/officeart/2018/2/layout/IconCircleList"/>
    <dgm:cxn modelId="{DF2E961C-F3A7-41B7-9C68-A9EDF17A7DCE}" type="presOf" srcId="{BE3073ED-DC89-4589-B1D0-DC074E8FA054}" destId="{70086093-A073-47C0-BD04-7A6DC1F34215}" srcOrd="0" destOrd="0" presId="urn:microsoft.com/office/officeart/2018/2/layout/IconCircleList"/>
    <dgm:cxn modelId="{2119A62D-477D-4B9B-B7E6-FBC429D26E7B}" type="presOf" srcId="{4D19E3BC-2023-4897-B6CA-496629E4F951}" destId="{B2FE6FA7-4DE9-4F8A-96D6-DF9DB9D6E3AB}" srcOrd="0" destOrd="0" presId="urn:microsoft.com/office/officeart/2018/2/layout/IconCircleList"/>
    <dgm:cxn modelId="{D847F931-26DF-47EC-9572-55FF017ED6A7}" srcId="{BD3DFC23-E21E-4348-9F9E-AFD37CE1947D}" destId="{945EC93E-C5EB-4D6A-A7F1-C6B3B5A7AE7E}" srcOrd="1" destOrd="0" parTransId="{BF25EAC5-2F19-45AF-839D-0C7D8A41B17F}" sibTransId="{F2AF4D97-AA47-4E1F-925C-34070C13F4FD}"/>
    <dgm:cxn modelId="{57C9E468-06EB-4BB6-B937-EB1C9BCEBF4E}" srcId="{BD3DFC23-E21E-4348-9F9E-AFD37CE1947D}" destId="{BE3073ED-DC89-4589-B1D0-DC074E8FA054}" srcOrd="3" destOrd="0" parTransId="{C1BB8AEE-3BCE-4E26-B4D7-83C5FB8EE7F7}" sibTransId="{8BE00345-0DB9-40FB-A763-80096CFBD756}"/>
    <dgm:cxn modelId="{4D60D282-00E2-496B-AEAA-C4180F698836}" type="presOf" srcId="{75680046-9D4C-45B0-A860-F3DE3869FAC6}" destId="{26FD6595-10C6-4B44-B672-8B11F1B806F8}" srcOrd="0" destOrd="0" presId="urn:microsoft.com/office/officeart/2018/2/layout/IconCircleList"/>
    <dgm:cxn modelId="{8127358D-1028-4FAD-8DFB-CA47BFB0C951}" type="presOf" srcId="{57279A32-9E30-497F-BDFA-E01B6101006B}" destId="{8058CFDD-33FF-401B-B4FE-CF6ADAA862FE}" srcOrd="0" destOrd="0" presId="urn:microsoft.com/office/officeart/2018/2/layout/IconCircleList"/>
    <dgm:cxn modelId="{2A5D3699-B7C4-4358-A105-68EC8CB1B66F}" srcId="{BD3DFC23-E21E-4348-9F9E-AFD37CE1947D}" destId="{CC2DE63E-C6A1-42FA-9E7C-F80741BCC0AB}" srcOrd="2" destOrd="0" parTransId="{D1E1E129-A8A3-45E9-8489-78E4FDA86585}" sibTransId="{75680046-9D4C-45B0-A860-F3DE3869FAC6}"/>
    <dgm:cxn modelId="{ECD485C1-E71B-45D4-80DE-A12C79A3981D}" type="presOf" srcId="{BD3DFC23-E21E-4348-9F9E-AFD37CE1947D}" destId="{C9C0939D-1E31-41F2-B04B-B3A30E6FE371}" srcOrd="0" destOrd="0" presId="urn:microsoft.com/office/officeart/2018/2/layout/IconCircleList"/>
    <dgm:cxn modelId="{466351E2-B9B0-428F-BE20-C1FDED07786A}" type="presOf" srcId="{945EC93E-C5EB-4D6A-A7F1-C6B3B5A7AE7E}" destId="{B526E276-2D5D-42F7-B1A5-CDE4C41829D8}" srcOrd="0" destOrd="0" presId="urn:microsoft.com/office/officeart/2018/2/layout/IconCircleList"/>
    <dgm:cxn modelId="{73C5B1FA-44A8-49BC-81BD-11BE4F30C56A}" srcId="{BD3DFC23-E21E-4348-9F9E-AFD37CE1947D}" destId="{57279A32-9E30-497F-BDFA-E01B6101006B}" srcOrd="0" destOrd="0" parTransId="{A31F33E3-1C31-472B-A850-0420447F9EAB}" sibTransId="{4D19E3BC-2023-4897-B6CA-496629E4F951}"/>
    <dgm:cxn modelId="{86DAF2FD-4968-43F4-B8A0-FF1FEE951AD8}" type="presParOf" srcId="{C9C0939D-1E31-41F2-B04B-B3A30E6FE371}" destId="{88422645-8308-4F9E-9E9E-42C0FF1CB1D0}" srcOrd="0" destOrd="0" presId="urn:microsoft.com/office/officeart/2018/2/layout/IconCircleList"/>
    <dgm:cxn modelId="{523408BB-B50F-4B35-87B6-489E7668302D}" type="presParOf" srcId="{88422645-8308-4F9E-9E9E-42C0FF1CB1D0}" destId="{E8FCB343-2A96-468C-945A-3370866A5CB4}" srcOrd="0" destOrd="0" presId="urn:microsoft.com/office/officeart/2018/2/layout/IconCircleList"/>
    <dgm:cxn modelId="{67A7CD50-EDCD-488A-B228-1C290EA96E82}" type="presParOf" srcId="{E8FCB343-2A96-468C-945A-3370866A5CB4}" destId="{BB3E446B-D1D7-41A1-AA84-1D9F0B5FC200}" srcOrd="0" destOrd="0" presId="urn:microsoft.com/office/officeart/2018/2/layout/IconCircleList"/>
    <dgm:cxn modelId="{935F1579-0838-48CF-BFE3-D12E29AA2AC6}" type="presParOf" srcId="{E8FCB343-2A96-468C-945A-3370866A5CB4}" destId="{1D316939-7736-4C4F-B202-F74426164DF1}" srcOrd="1" destOrd="0" presId="urn:microsoft.com/office/officeart/2018/2/layout/IconCircleList"/>
    <dgm:cxn modelId="{69864308-BCC2-4123-9E49-938A2998016D}" type="presParOf" srcId="{E8FCB343-2A96-468C-945A-3370866A5CB4}" destId="{7EDE4154-F124-4368-8781-E95A0E64DFCA}" srcOrd="2" destOrd="0" presId="urn:microsoft.com/office/officeart/2018/2/layout/IconCircleList"/>
    <dgm:cxn modelId="{8BA2031E-3B68-47AC-B271-05A9A9019522}" type="presParOf" srcId="{E8FCB343-2A96-468C-945A-3370866A5CB4}" destId="{8058CFDD-33FF-401B-B4FE-CF6ADAA862FE}" srcOrd="3" destOrd="0" presId="urn:microsoft.com/office/officeart/2018/2/layout/IconCircleList"/>
    <dgm:cxn modelId="{63D727F4-0673-45F5-83D5-0027E66C78F6}" type="presParOf" srcId="{88422645-8308-4F9E-9E9E-42C0FF1CB1D0}" destId="{B2FE6FA7-4DE9-4F8A-96D6-DF9DB9D6E3AB}" srcOrd="1" destOrd="0" presId="urn:microsoft.com/office/officeart/2018/2/layout/IconCircleList"/>
    <dgm:cxn modelId="{24EA989C-4C8A-45B2-B31F-A2D58A3F2B54}" type="presParOf" srcId="{88422645-8308-4F9E-9E9E-42C0FF1CB1D0}" destId="{E99EF39D-8D60-4D68-A628-C83C9E1A5847}" srcOrd="2" destOrd="0" presId="urn:microsoft.com/office/officeart/2018/2/layout/IconCircleList"/>
    <dgm:cxn modelId="{633DC2BD-C6A4-43DB-8C80-8AB73BAE7356}" type="presParOf" srcId="{E99EF39D-8D60-4D68-A628-C83C9E1A5847}" destId="{6B27CC22-639C-4B69-88EA-B5107D3EDF29}" srcOrd="0" destOrd="0" presId="urn:microsoft.com/office/officeart/2018/2/layout/IconCircleList"/>
    <dgm:cxn modelId="{2CDF61A6-C4A0-4A58-9C22-C88EFAC9C9C9}" type="presParOf" srcId="{E99EF39D-8D60-4D68-A628-C83C9E1A5847}" destId="{253947E9-D437-4B07-B3D5-6AD8600F0067}" srcOrd="1" destOrd="0" presId="urn:microsoft.com/office/officeart/2018/2/layout/IconCircleList"/>
    <dgm:cxn modelId="{A12BE64C-0515-4289-8EF9-4930C79584F3}" type="presParOf" srcId="{E99EF39D-8D60-4D68-A628-C83C9E1A5847}" destId="{3391AE96-66AB-4450-988E-9D3691BC50F9}" srcOrd="2" destOrd="0" presId="urn:microsoft.com/office/officeart/2018/2/layout/IconCircleList"/>
    <dgm:cxn modelId="{61447DE8-9B84-4DC3-810F-2D9B7FD04222}" type="presParOf" srcId="{E99EF39D-8D60-4D68-A628-C83C9E1A5847}" destId="{B526E276-2D5D-42F7-B1A5-CDE4C41829D8}" srcOrd="3" destOrd="0" presId="urn:microsoft.com/office/officeart/2018/2/layout/IconCircleList"/>
    <dgm:cxn modelId="{23E8A8BC-23BC-4386-B8F3-9C9D61CEE650}" type="presParOf" srcId="{88422645-8308-4F9E-9E9E-42C0FF1CB1D0}" destId="{3EBA018C-5907-4179-B123-2B1A9BB4D4B6}" srcOrd="3" destOrd="0" presId="urn:microsoft.com/office/officeart/2018/2/layout/IconCircleList"/>
    <dgm:cxn modelId="{7227D1A6-F232-4828-AB0A-97997C250F75}" type="presParOf" srcId="{88422645-8308-4F9E-9E9E-42C0FF1CB1D0}" destId="{242B44E3-841C-44F1-A8C2-858C11BADF6D}" srcOrd="4" destOrd="0" presId="urn:microsoft.com/office/officeart/2018/2/layout/IconCircleList"/>
    <dgm:cxn modelId="{2F2B136A-BA70-4A4A-A0B0-27D2420D1DDD}" type="presParOf" srcId="{242B44E3-841C-44F1-A8C2-858C11BADF6D}" destId="{CD8547CB-1A82-44F4-922C-207D3F1039BE}" srcOrd="0" destOrd="0" presId="urn:microsoft.com/office/officeart/2018/2/layout/IconCircleList"/>
    <dgm:cxn modelId="{68D90FFF-FB42-4D2E-A796-07AE96D3338D}" type="presParOf" srcId="{242B44E3-841C-44F1-A8C2-858C11BADF6D}" destId="{020B2088-5DE6-4B30-9571-0343DD04722C}" srcOrd="1" destOrd="0" presId="urn:microsoft.com/office/officeart/2018/2/layout/IconCircleList"/>
    <dgm:cxn modelId="{90F943B1-543B-4464-9B86-C5D66A41E1DB}" type="presParOf" srcId="{242B44E3-841C-44F1-A8C2-858C11BADF6D}" destId="{E2E5D461-B18D-49BD-A9B8-937E3BBE7B72}" srcOrd="2" destOrd="0" presId="urn:microsoft.com/office/officeart/2018/2/layout/IconCircleList"/>
    <dgm:cxn modelId="{C224024E-62C4-463F-9FE5-8CF471DE591B}" type="presParOf" srcId="{242B44E3-841C-44F1-A8C2-858C11BADF6D}" destId="{33B9F79E-D4F5-466A-8FFD-52656C0A8681}" srcOrd="3" destOrd="0" presId="urn:microsoft.com/office/officeart/2018/2/layout/IconCircleList"/>
    <dgm:cxn modelId="{0CA2C36C-6CCB-42EF-8D21-028AF0B8F979}" type="presParOf" srcId="{88422645-8308-4F9E-9E9E-42C0FF1CB1D0}" destId="{26FD6595-10C6-4B44-B672-8B11F1B806F8}" srcOrd="5" destOrd="0" presId="urn:microsoft.com/office/officeart/2018/2/layout/IconCircleList"/>
    <dgm:cxn modelId="{702AEF5C-25B5-4E20-8908-4443AAECB690}" type="presParOf" srcId="{88422645-8308-4F9E-9E9E-42C0FF1CB1D0}" destId="{7B06B1B6-4182-4389-9B3B-65A944434109}" srcOrd="6" destOrd="0" presId="urn:microsoft.com/office/officeart/2018/2/layout/IconCircleList"/>
    <dgm:cxn modelId="{14838F5F-2A5A-4815-B09D-9A98C58D68E5}" type="presParOf" srcId="{7B06B1B6-4182-4389-9B3B-65A944434109}" destId="{A6FDC3BD-8AC2-47ED-8F21-2C730446A0F1}" srcOrd="0" destOrd="0" presId="urn:microsoft.com/office/officeart/2018/2/layout/IconCircleList"/>
    <dgm:cxn modelId="{63D17BE5-F70C-44F5-8E4F-687265229CBF}" type="presParOf" srcId="{7B06B1B6-4182-4389-9B3B-65A944434109}" destId="{262AB656-AA47-453D-B317-B32F1BCFC815}" srcOrd="1" destOrd="0" presId="urn:microsoft.com/office/officeart/2018/2/layout/IconCircleList"/>
    <dgm:cxn modelId="{A1E5D057-14DB-4763-BB2B-DA8D5408A1E5}" type="presParOf" srcId="{7B06B1B6-4182-4389-9B3B-65A944434109}" destId="{A1A52E8D-9F57-4BBD-8843-9A87050F114B}" srcOrd="2" destOrd="0" presId="urn:microsoft.com/office/officeart/2018/2/layout/IconCircleList"/>
    <dgm:cxn modelId="{208DC2A6-C992-4021-8C97-3ED0D9A4DA5E}" type="presParOf" srcId="{7B06B1B6-4182-4389-9B3B-65A944434109}" destId="{70086093-A073-47C0-BD04-7A6DC1F34215}"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C4CF404-80FE-4D66-835D-FACCAC1EB9F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BCBFDA7-804C-4A5F-A0FB-9CED31BA4607}">
      <dgm:prSet/>
      <dgm:spPr>
        <a:solidFill>
          <a:schemeClr val="accent2">
            <a:lumMod val="60000"/>
            <a:lumOff val="40000"/>
          </a:schemeClr>
        </a:solidFill>
      </dgm:spPr>
      <dgm:t>
        <a:bodyPr/>
        <a:lstStyle/>
        <a:p>
          <a:r>
            <a:rPr lang="en-US" b="1" dirty="0">
              <a:solidFill>
                <a:schemeClr val="tx1"/>
              </a:solidFill>
            </a:rPr>
            <a:t>Certification, License Registration, &amp; Training (CLRT)</a:t>
          </a:r>
        </a:p>
        <a:p>
          <a:r>
            <a:rPr lang="en-US" b="1" dirty="0">
              <a:solidFill>
                <a:schemeClr val="tx1"/>
              </a:solidFill>
            </a:rPr>
            <a:t>804-786-3798</a:t>
          </a:r>
        </a:p>
      </dgm:t>
    </dgm:pt>
    <dgm:pt modelId="{BC4CA1D9-13E8-4A93-AE1D-0122D39F6CFF}" type="parTrans" cxnId="{03B2F073-148A-4936-A698-A91D82C483C9}">
      <dgm:prSet/>
      <dgm:spPr/>
      <dgm:t>
        <a:bodyPr/>
        <a:lstStyle/>
        <a:p>
          <a:endParaRPr lang="en-US"/>
        </a:p>
      </dgm:t>
    </dgm:pt>
    <dgm:pt modelId="{8C173D1B-C65C-4C4B-86FD-D638011A278A}" type="sibTrans" cxnId="{03B2F073-148A-4936-A698-A91D82C483C9}">
      <dgm:prSet/>
      <dgm:spPr/>
      <dgm:t>
        <a:bodyPr/>
        <a:lstStyle/>
        <a:p>
          <a:endParaRPr lang="en-US"/>
        </a:p>
      </dgm:t>
    </dgm:pt>
    <dgm:pt modelId="{14DD7CB6-9EFF-4843-BBDC-818CB47A9D51}">
      <dgm:prSet/>
      <dgm:spPr>
        <a:solidFill>
          <a:schemeClr val="accent2">
            <a:lumMod val="60000"/>
            <a:lumOff val="40000"/>
          </a:schemeClr>
        </a:solidFill>
      </dgm:spPr>
      <dgm:t>
        <a:bodyPr/>
        <a:lstStyle/>
        <a:p>
          <a:r>
            <a:rPr lang="en-US" b="1" dirty="0">
              <a:solidFill>
                <a:schemeClr val="tx1"/>
              </a:solidFill>
            </a:rPr>
            <a:t>Enforcement &amp; Field Operations</a:t>
          </a:r>
        </a:p>
        <a:p>
          <a:r>
            <a:rPr lang="en-US" b="1" dirty="0">
              <a:solidFill>
                <a:schemeClr val="tx1"/>
              </a:solidFill>
            </a:rPr>
            <a:t>804-371-6560</a:t>
          </a:r>
        </a:p>
      </dgm:t>
    </dgm:pt>
    <dgm:pt modelId="{66DC6561-0609-4A31-9F11-6A61C11C8663}" type="parTrans" cxnId="{6B91ACF6-3C6A-406F-9606-9A68ACF508A7}">
      <dgm:prSet/>
      <dgm:spPr/>
      <dgm:t>
        <a:bodyPr/>
        <a:lstStyle/>
        <a:p>
          <a:endParaRPr lang="en-US"/>
        </a:p>
      </dgm:t>
    </dgm:pt>
    <dgm:pt modelId="{3314B4BD-5F50-494F-A787-630D2CDA57F0}" type="sibTrans" cxnId="{6B91ACF6-3C6A-406F-9606-9A68ACF508A7}">
      <dgm:prSet/>
      <dgm:spPr/>
      <dgm:t>
        <a:bodyPr/>
        <a:lstStyle/>
        <a:p>
          <a:endParaRPr lang="en-US"/>
        </a:p>
      </dgm:t>
    </dgm:pt>
    <dgm:pt modelId="{218D9978-9CC0-40FC-A08A-B36F0231982B}">
      <dgm:prSet/>
      <dgm:spPr>
        <a:solidFill>
          <a:schemeClr val="accent2">
            <a:lumMod val="60000"/>
            <a:lumOff val="40000"/>
          </a:schemeClr>
        </a:solidFill>
      </dgm:spPr>
      <dgm:t>
        <a:bodyPr/>
        <a:lstStyle/>
        <a:p>
          <a:r>
            <a:rPr lang="en-US" b="1" dirty="0">
              <a:solidFill>
                <a:schemeClr val="tx1"/>
              </a:solidFill>
            </a:rPr>
            <a:t>Compliance</a:t>
          </a:r>
        </a:p>
        <a:p>
          <a:r>
            <a:rPr lang="en-US" b="1" dirty="0">
              <a:solidFill>
                <a:schemeClr val="tx1"/>
              </a:solidFill>
            </a:rPr>
            <a:t>804-371-8485</a:t>
          </a:r>
        </a:p>
      </dgm:t>
    </dgm:pt>
    <dgm:pt modelId="{A390768C-8FB3-4CE9-BA70-F51D11345B42}" type="parTrans" cxnId="{C000C6C0-F371-4D22-BDCC-E5DC80670865}">
      <dgm:prSet/>
      <dgm:spPr/>
      <dgm:t>
        <a:bodyPr/>
        <a:lstStyle/>
        <a:p>
          <a:endParaRPr lang="en-US"/>
        </a:p>
      </dgm:t>
    </dgm:pt>
    <dgm:pt modelId="{DD3F7987-C993-41FA-9B95-15BCFB1898F7}" type="sibTrans" cxnId="{C000C6C0-F371-4D22-BDCC-E5DC80670865}">
      <dgm:prSet/>
      <dgm:spPr/>
      <dgm:t>
        <a:bodyPr/>
        <a:lstStyle/>
        <a:p>
          <a:endParaRPr lang="en-US"/>
        </a:p>
      </dgm:t>
    </dgm:pt>
    <dgm:pt modelId="{C0C4B264-74D0-40B4-BD45-612295709C80}">
      <dgm:prSet/>
      <dgm:spPr>
        <a:solidFill>
          <a:schemeClr val="accent2">
            <a:lumMod val="60000"/>
            <a:lumOff val="40000"/>
          </a:schemeClr>
        </a:solidFill>
      </dgm:spPr>
      <dgm:t>
        <a:bodyPr/>
        <a:lstStyle/>
        <a:p>
          <a:r>
            <a:rPr lang="en-US" b="1" dirty="0">
              <a:solidFill>
                <a:schemeClr val="tx1"/>
              </a:solidFill>
            </a:rPr>
            <a:t>Environmental Programs</a:t>
          </a:r>
        </a:p>
        <a:p>
          <a:r>
            <a:rPr lang="en-US" b="1" dirty="0">
              <a:solidFill>
                <a:schemeClr val="tx1"/>
              </a:solidFill>
            </a:rPr>
            <a:t>804-371-6561</a:t>
          </a:r>
        </a:p>
      </dgm:t>
    </dgm:pt>
    <dgm:pt modelId="{07BB31EB-AB6F-4C6B-813B-69D2C38AD3A6}" type="parTrans" cxnId="{6BA0C2CF-59B0-45B9-8A63-75B1BFA7C42F}">
      <dgm:prSet/>
      <dgm:spPr/>
      <dgm:t>
        <a:bodyPr/>
        <a:lstStyle/>
        <a:p>
          <a:endParaRPr lang="en-US"/>
        </a:p>
      </dgm:t>
    </dgm:pt>
    <dgm:pt modelId="{F5013E3A-2F61-4780-9EA2-FE2B600C14F4}" type="sibTrans" cxnId="{6BA0C2CF-59B0-45B9-8A63-75B1BFA7C42F}">
      <dgm:prSet/>
      <dgm:spPr/>
      <dgm:t>
        <a:bodyPr/>
        <a:lstStyle/>
        <a:p>
          <a:endParaRPr lang="en-US"/>
        </a:p>
      </dgm:t>
    </dgm:pt>
    <dgm:pt modelId="{CBF886E5-7BE0-402F-9884-9E3E0F4EE621}">
      <dgm:prSet/>
      <dgm:spPr>
        <a:solidFill>
          <a:schemeClr val="accent2">
            <a:lumMod val="60000"/>
            <a:lumOff val="40000"/>
          </a:schemeClr>
        </a:solidFill>
      </dgm:spPr>
      <dgm:t>
        <a:bodyPr/>
        <a:lstStyle/>
        <a:p>
          <a:r>
            <a:rPr lang="en-US" b="1" dirty="0">
              <a:solidFill>
                <a:schemeClr val="tx1"/>
              </a:solidFill>
            </a:rPr>
            <a:t>Program Manager</a:t>
          </a:r>
        </a:p>
        <a:p>
          <a:r>
            <a:rPr lang="en-US" b="1" dirty="0">
              <a:solidFill>
                <a:schemeClr val="tx1"/>
              </a:solidFill>
            </a:rPr>
            <a:t>804-371-6559</a:t>
          </a:r>
        </a:p>
      </dgm:t>
    </dgm:pt>
    <dgm:pt modelId="{B2EEE5E3-1CC8-4274-8560-926E73C34CBF}" type="parTrans" cxnId="{5C3113BA-DE6C-41B3-8094-991025ED11AC}">
      <dgm:prSet/>
      <dgm:spPr/>
      <dgm:t>
        <a:bodyPr/>
        <a:lstStyle/>
        <a:p>
          <a:endParaRPr lang="en-US"/>
        </a:p>
      </dgm:t>
    </dgm:pt>
    <dgm:pt modelId="{08051BCD-CE0A-43A9-8148-8BACB5EE1BD2}" type="sibTrans" cxnId="{5C3113BA-DE6C-41B3-8094-991025ED11AC}">
      <dgm:prSet/>
      <dgm:spPr/>
      <dgm:t>
        <a:bodyPr/>
        <a:lstStyle/>
        <a:p>
          <a:endParaRPr lang="en-US"/>
        </a:p>
      </dgm:t>
    </dgm:pt>
    <dgm:pt modelId="{057917CA-79AE-4F7B-8AFF-E864F2E832D9}" type="pres">
      <dgm:prSet presAssocID="{BC4CF404-80FE-4D66-835D-FACCAC1EB9F4}" presName="diagram" presStyleCnt="0">
        <dgm:presLayoutVars>
          <dgm:dir/>
          <dgm:resizeHandles val="exact"/>
        </dgm:presLayoutVars>
      </dgm:prSet>
      <dgm:spPr/>
    </dgm:pt>
    <dgm:pt modelId="{98BCEF5E-ADD1-40D0-B07F-15F290F2F17C}" type="pres">
      <dgm:prSet presAssocID="{CBF886E5-7BE0-402F-9884-9E3E0F4EE621}" presName="node" presStyleLbl="node1" presStyleIdx="0" presStyleCnt="5">
        <dgm:presLayoutVars>
          <dgm:bulletEnabled val="1"/>
        </dgm:presLayoutVars>
      </dgm:prSet>
      <dgm:spPr/>
    </dgm:pt>
    <dgm:pt modelId="{A7CA7A07-62B1-4B03-8994-FCD9A0C11E86}" type="pres">
      <dgm:prSet presAssocID="{08051BCD-CE0A-43A9-8148-8BACB5EE1BD2}" presName="sibTrans" presStyleCnt="0"/>
      <dgm:spPr/>
    </dgm:pt>
    <dgm:pt modelId="{89FB8EDC-6089-48B4-B156-780BEB7058BB}" type="pres">
      <dgm:prSet presAssocID="{218D9978-9CC0-40FC-A08A-B36F0231982B}" presName="node" presStyleLbl="node1" presStyleIdx="1" presStyleCnt="5" custLinFactY="18590" custLinFactNeighborX="71538" custLinFactNeighborY="100000">
        <dgm:presLayoutVars>
          <dgm:bulletEnabled val="1"/>
        </dgm:presLayoutVars>
      </dgm:prSet>
      <dgm:spPr/>
    </dgm:pt>
    <dgm:pt modelId="{650A6740-E109-45A9-8073-FF1303555316}" type="pres">
      <dgm:prSet presAssocID="{DD3F7987-C993-41FA-9B95-15BCFB1898F7}" presName="sibTrans" presStyleCnt="0"/>
      <dgm:spPr/>
    </dgm:pt>
    <dgm:pt modelId="{FC63981E-AD29-485A-A99C-A31996C9A5C8}" type="pres">
      <dgm:prSet presAssocID="{14DD7CB6-9EFF-4843-BBDC-818CB47A9D51}" presName="node" presStyleLbl="node1" presStyleIdx="2" presStyleCnt="5" custLinFactX="-55385" custLinFactY="18590" custLinFactNeighborX="-100000" custLinFactNeighborY="100000">
        <dgm:presLayoutVars>
          <dgm:bulletEnabled val="1"/>
        </dgm:presLayoutVars>
      </dgm:prSet>
      <dgm:spPr/>
    </dgm:pt>
    <dgm:pt modelId="{B5B4CF0F-A5C7-4131-9BD2-9FA5BC7B036E}" type="pres">
      <dgm:prSet presAssocID="{3314B4BD-5F50-494F-A787-630D2CDA57F0}" presName="sibTrans" presStyleCnt="0"/>
      <dgm:spPr/>
    </dgm:pt>
    <dgm:pt modelId="{7BEB7B19-E2EC-4BB1-847A-84BA6D473BC6}" type="pres">
      <dgm:prSet presAssocID="{DBCBFDA7-804C-4A5F-A0FB-9CED31BA4607}" presName="node" presStyleLbl="node1" presStyleIdx="3" presStyleCnt="5" custLinFactX="59340" custLinFactY="-13994" custLinFactNeighborX="100000" custLinFactNeighborY="-100000">
        <dgm:presLayoutVars>
          <dgm:bulletEnabled val="1"/>
        </dgm:presLayoutVars>
      </dgm:prSet>
      <dgm:spPr/>
    </dgm:pt>
    <dgm:pt modelId="{E3D1B716-89FC-45D2-9E62-270114645178}" type="pres">
      <dgm:prSet presAssocID="{8C173D1B-C65C-4C4B-86FD-D638011A278A}" presName="sibTrans" presStyleCnt="0"/>
      <dgm:spPr/>
    </dgm:pt>
    <dgm:pt modelId="{040671BB-2F91-47B4-A8C0-45263A13D339}" type="pres">
      <dgm:prSet presAssocID="{C0C4B264-74D0-40B4-BD45-612295709C80}" presName="node" presStyleLbl="node1" presStyleIdx="4" presStyleCnt="5" custLinFactY="-16026" custLinFactNeighborX="-57308" custLinFactNeighborY="-100000">
        <dgm:presLayoutVars>
          <dgm:bulletEnabled val="1"/>
        </dgm:presLayoutVars>
      </dgm:prSet>
      <dgm:spPr/>
    </dgm:pt>
  </dgm:ptLst>
  <dgm:cxnLst>
    <dgm:cxn modelId="{843FE710-49F0-4DAE-8B96-3A16E5FAFD92}" type="presOf" srcId="{CBF886E5-7BE0-402F-9884-9E3E0F4EE621}" destId="{98BCEF5E-ADD1-40D0-B07F-15F290F2F17C}" srcOrd="0" destOrd="0" presId="urn:microsoft.com/office/officeart/2005/8/layout/default"/>
    <dgm:cxn modelId="{CC4B711B-9F3C-4866-808E-AF5F0202AA5E}" type="presOf" srcId="{14DD7CB6-9EFF-4843-BBDC-818CB47A9D51}" destId="{FC63981E-AD29-485A-A99C-A31996C9A5C8}" srcOrd="0" destOrd="0" presId="urn:microsoft.com/office/officeart/2005/8/layout/default"/>
    <dgm:cxn modelId="{03B2F073-148A-4936-A698-A91D82C483C9}" srcId="{BC4CF404-80FE-4D66-835D-FACCAC1EB9F4}" destId="{DBCBFDA7-804C-4A5F-A0FB-9CED31BA4607}" srcOrd="3" destOrd="0" parTransId="{BC4CA1D9-13E8-4A93-AE1D-0122D39F6CFF}" sibTransId="{8C173D1B-C65C-4C4B-86FD-D638011A278A}"/>
    <dgm:cxn modelId="{DB39CB7C-AACD-4755-9860-A2B1858352ED}" type="presOf" srcId="{BC4CF404-80FE-4D66-835D-FACCAC1EB9F4}" destId="{057917CA-79AE-4F7B-8AFF-E864F2E832D9}" srcOrd="0" destOrd="0" presId="urn:microsoft.com/office/officeart/2005/8/layout/default"/>
    <dgm:cxn modelId="{B89C1A82-D6BD-4EA7-A4A3-E916CFDEBD2F}" type="presOf" srcId="{DBCBFDA7-804C-4A5F-A0FB-9CED31BA4607}" destId="{7BEB7B19-E2EC-4BB1-847A-84BA6D473BC6}" srcOrd="0" destOrd="0" presId="urn:microsoft.com/office/officeart/2005/8/layout/default"/>
    <dgm:cxn modelId="{80CF56AC-B182-4AF3-B017-A0A73C4A5771}" type="presOf" srcId="{218D9978-9CC0-40FC-A08A-B36F0231982B}" destId="{89FB8EDC-6089-48B4-B156-780BEB7058BB}" srcOrd="0" destOrd="0" presId="urn:microsoft.com/office/officeart/2005/8/layout/default"/>
    <dgm:cxn modelId="{5C3113BA-DE6C-41B3-8094-991025ED11AC}" srcId="{BC4CF404-80FE-4D66-835D-FACCAC1EB9F4}" destId="{CBF886E5-7BE0-402F-9884-9E3E0F4EE621}" srcOrd="0" destOrd="0" parTransId="{B2EEE5E3-1CC8-4274-8560-926E73C34CBF}" sibTransId="{08051BCD-CE0A-43A9-8148-8BACB5EE1BD2}"/>
    <dgm:cxn modelId="{C000C6C0-F371-4D22-BDCC-E5DC80670865}" srcId="{BC4CF404-80FE-4D66-835D-FACCAC1EB9F4}" destId="{218D9978-9CC0-40FC-A08A-B36F0231982B}" srcOrd="1" destOrd="0" parTransId="{A390768C-8FB3-4CE9-BA70-F51D11345B42}" sibTransId="{DD3F7987-C993-41FA-9B95-15BCFB1898F7}"/>
    <dgm:cxn modelId="{6BA0C2CF-59B0-45B9-8A63-75B1BFA7C42F}" srcId="{BC4CF404-80FE-4D66-835D-FACCAC1EB9F4}" destId="{C0C4B264-74D0-40B4-BD45-612295709C80}" srcOrd="4" destOrd="0" parTransId="{07BB31EB-AB6F-4C6B-813B-69D2C38AD3A6}" sibTransId="{F5013E3A-2F61-4780-9EA2-FE2B600C14F4}"/>
    <dgm:cxn modelId="{6B91ACF6-3C6A-406F-9606-9A68ACF508A7}" srcId="{BC4CF404-80FE-4D66-835D-FACCAC1EB9F4}" destId="{14DD7CB6-9EFF-4843-BBDC-818CB47A9D51}" srcOrd="2" destOrd="0" parTransId="{66DC6561-0609-4A31-9F11-6A61C11C8663}" sibTransId="{3314B4BD-5F50-494F-A787-630D2CDA57F0}"/>
    <dgm:cxn modelId="{7A9B13FF-44F9-493D-9631-974346034C19}" type="presOf" srcId="{C0C4B264-74D0-40B4-BD45-612295709C80}" destId="{040671BB-2F91-47B4-A8C0-45263A13D339}" srcOrd="0" destOrd="0" presId="urn:microsoft.com/office/officeart/2005/8/layout/default"/>
    <dgm:cxn modelId="{EDA3FF8C-09F4-4086-A052-D57E5776CAAA}" type="presParOf" srcId="{057917CA-79AE-4F7B-8AFF-E864F2E832D9}" destId="{98BCEF5E-ADD1-40D0-B07F-15F290F2F17C}" srcOrd="0" destOrd="0" presId="urn:microsoft.com/office/officeart/2005/8/layout/default"/>
    <dgm:cxn modelId="{948E884B-32FD-4CDF-9286-F35AF88A7891}" type="presParOf" srcId="{057917CA-79AE-4F7B-8AFF-E864F2E832D9}" destId="{A7CA7A07-62B1-4B03-8994-FCD9A0C11E86}" srcOrd="1" destOrd="0" presId="urn:microsoft.com/office/officeart/2005/8/layout/default"/>
    <dgm:cxn modelId="{4607D544-0312-4816-92A2-5FCFA6F2B4D3}" type="presParOf" srcId="{057917CA-79AE-4F7B-8AFF-E864F2E832D9}" destId="{89FB8EDC-6089-48B4-B156-780BEB7058BB}" srcOrd="2" destOrd="0" presId="urn:microsoft.com/office/officeart/2005/8/layout/default"/>
    <dgm:cxn modelId="{0B004855-8849-41DB-B33E-52ECAB54C031}" type="presParOf" srcId="{057917CA-79AE-4F7B-8AFF-E864F2E832D9}" destId="{650A6740-E109-45A9-8073-FF1303555316}" srcOrd="3" destOrd="0" presId="urn:microsoft.com/office/officeart/2005/8/layout/default"/>
    <dgm:cxn modelId="{7E4CFF1B-1690-44CA-9BAF-3E646277F001}" type="presParOf" srcId="{057917CA-79AE-4F7B-8AFF-E864F2E832D9}" destId="{FC63981E-AD29-485A-A99C-A31996C9A5C8}" srcOrd="4" destOrd="0" presId="urn:microsoft.com/office/officeart/2005/8/layout/default"/>
    <dgm:cxn modelId="{61B30AB0-77BE-4868-9EC0-9D81228379A4}" type="presParOf" srcId="{057917CA-79AE-4F7B-8AFF-E864F2E832D9}" destId="{B5B4CF0F-A5C7-4131-9BD2-9FA5BC7B036E}" srcOrd="5" destOrd="0" presId="urn:microsoft.com/office/officeart/2005/8/layout/default"/>
    <dgm:cxn modelId="{A66F88CD-9630-446B-8247-E61C331577AA}" type="presParOf" srcId="{057917CA-79AE-4F7B-8AFF-E864F2E832D9}" destId="{7BEB7B19-E2EC-4BB1-847A-84BA6D473BC6}" srcOrd="6" destOrd="0" presId="urn:microsoft.com/office/officeart/2005/8/layout/default"/>
    <dgm:cxn modelId="{F9C9A889-0895-4D45-BFEE-DE68A2D7F18D}" type="presParOf" srcId="{057917CA-79AE-4F7B-8AFF-E864F2E832D9}" destId="{E3D1B716-89FC-45D2-9E62-270114645178}" srcOrd="7" destOrd="0" presId="urn:microsoft.com/office/officeart/2005/8/layout/default"/>
    <dgm:cxn modelId="{7C825771-D349-4D97-B3CE-F73A285CD263}" type="presParOf" srcId="{057917CA-79AE-4F7B-8AFF-E864F2E832D9}" destId="{040671BB-2F91-47B4-A8C0-45263A13D339}"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C4CF404-80FE-4D66-835D-FACCAC1EB9F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BCBFDA7-804C-4A5F-A0FB-9CED31BA4607}">
      <dgm:prSet/>
      <dgm:spPr>
        <a:solidFill>
          <a:schemeClr val="accent2">
            <a:lumMod val="60000"/>
            <a:lumOff val="40000"/>
          </a:schemeClr>
        </a:solidFill>
      </dgm:spPr>
      <dgm:t>
        <a:bodyPr/>
        <a:lstStyle/>
        <a:p>
          <a:r>
            <a:rPr lang="en-US" b="1" dirty="0">
              <a:solidFill>
                <a:schemeClr val="tx1"/>
              </a:solidFill>
            </a:rPr>
            <a:t>Certification, License Registration, &amp; Training (CLRT)</a:t>
          </a:r>
        </a:p>
        <a:p>
          <a:r>
            <a:rPr lang="en-US" b="1" dirty="0">
              <a:solidFill>
                <a:schemeClr val="tx1"/>
              </a:solidFill>
            </a:rPr>
            <a:t>804-786-3798</a:t>
          </a:r>
        </a:p>
      </dgm:t>
    </dgm:pt>
    <dgm:pt modelId="{BC4CA1D9-13E8-4A93-AE1D-0122D39F6CFF}" type="parTrans" cxnId="{03B2F073-148A-4936-A698-A91D82C483C9}">
      <dgm:prSet/>
      <dgm:spPr/>
      <dgm:t>
        <a:bodyPr/>
        <a:lstStyle/>
        <a:p>
          <a:endParaRPr lang="en-US"/>
        </a:p>
      </dgm:t>
    </dgm:pt>
    <dgm:pt modelId="{8C173D1B-C65C-4C4B-86FD-D638011A278A}" type="sibTrans" cxnId="{03B2F073-148A-4936-A698-A91D82C483C9}">
      <dgm:prSet/>
      <dgm:spPr/>
      <dgm:t>
        <a:bodyPr/>
        <a:lstStyle/>
        <a:p>
          <a:endParaRPr lang="en-US"/>
        </a:p>
      </dgm:t>
    </dgm:pt>
    <dgm:pt modelId="{14DD7CB6-9EFF-4843-BBDC-818CB47A9D51}">
      <dgm:prSet/>
      <dgm:spPr>
        <a:solidFill>
          <a:schemeClr val="accent2">
            <a:lumMod val="60000"/>
            <a:lumOff val="40000"/>
          </a:schemeClr>
        </a:solidFill>
      </dgm:spPr>
      <dgm:t>
        <a:bodyPr/>
        <a:lstStyle/>
        <a:p>
          <a:r>
            <a:rPr lang="en-US" b="1" dirty="0">
              <a:solidFill>
                <a:schemeClr val="tx1"/>
              </a:solidFill>
            </a:rPr>
            <a:t>Enforcement &amp; Field Operations</a:t>
          </a:r>
        </a:p>
        <a:p>
          <a:r>
            <a:rPr lang="en-US" b="1" dirty="0">
              <a:solidFill>
                <a:schemeClr val="tx1"/>
              </a:solidFill>
            </a:rPr>
            <a:t>804-371-6560</a:t>
          </a:r>
        </a:p>
      </dgm:t>
    </dgm:pt>
    <dgm:pt modelId="{66DC6561-0609-4A31-9F11-6A61C11C8663}" type="parTrans" cxnId="{6B91ACF6-3C6A-406F-9606-9A68ACF508A7}">
      <dgm:prSet/>
      <dgm:spPr/>
      <dgm:t>
        <a:bodyPr/>
        <a:lstStyle/>
        <a:p>
          <a:endParaRPr lang="en-US"/>
        </a:p>
      </dgm:t>
    </dgm:pt>
    <dgm:pt modelId="{3314B4BD-5F50-494F-A787-630D2CDA57F0}" type="sibTrans" cxnId="{6B91ACF6-3C6A-406F-9606-9A68ACF508A7}">
      <dgm:prSet/>
      <dgm:spPr/>
      <dgm:t>
        <a:bodyPr/>
        <a:lstStyle/>
        <a:p>
          <a:endParaRPr lang="en-US"/>
        </a:p>
      </dgm:t>
    </dgm:pt>
    <dgm:pt modelId="{218D9978-9CC0-40FC-A08A-B36F0231982B}">
      <dgm:prSet/>
      <dgm:spPr>
        <a:solidFill>
          <a:schemeClr val="accent2">
            <a:lumMod val="60000"/>
            <a:lumOff val="40000"/>
          </a:schemeClr>
        </a:solidFill>
      </dgm:spPr>
      <dgm:t>
        <a:bodyPr/>
        <a:lstStyle/>
        <a:p>
          <a:r>
            <a:rPr lang="en-US" b="1" dirty="0">
              <a:solidFill>
                <a:schemeClr val="tx1"/>
              </a:solidFill>
            </a:rPr>
            <a:t>Compliance</a:t>
          </a:r>
        </a:p>
        <a:p>
          <a:r>
            <a:rPr lang="en-US" b="1" dirty="0">
              <a:solidFill>
                <a:schemeClr val="tx1"/>
              </a:solidFill>
            </a:rPr>
            <a:t>804-371-8485</a:t>
          </a:r>
        </a:p>
      </dgm:t>
    </dgm:pt>
    <dgm:pt modelId="{A390768C-8FB3-4CE9-BA70-F51D11345B42}" type="parTrans" cxnId="{C000C6C0-F371-4D22-BDCC-E5DC80670865}">
      <dgm:prSet/>
      <dgm:spPr/>
      <dgm:t>
        <a:bodyPr/>
        <a:lstStyle/>
        <a:p>
          <a:endParaRPr lang="en-US"/>
        </a:p>
      </dgm:t>
    </dgm:pt>
    <dgm:pt modelId="{DD3F7987-C993-41FA-9B95-15BCFB1898F7}" type="sibTrans" cxnId="{C000C6C0-F371-4D22-BDCC-E5DC80670865}">
      <dgm:prSet/>
      <dgm:spPr/>
      <dgm:t>
        <a:bodyPr/>
        <a:lstStyle/>
        <a:p>
          <a:endParaRPr lang="en-US"/>
        </a:p>
      </dgm:t>
    </dgm:pt>
    <dgm:pt modelId="{C0C4B264-74D0-40B4-BD45-612295709C80}">
      <dgm:prSet/>
      <dgm:spPr>
        <a:solidFill>
          <a:schemeClr val="accent2">
            <a:lumMod val="60000"/>
            <a:lumOff val="40000"/>
          </a:schemeClr>
        </a:solidFill>
      </dgm:spPr>
      <dgm:t>
        <a:bodyPr/>
        <a:lstStyle/>
        <a:p>
          <a:r>
            <a:rPr lang="en-US" b="1" dirty="0">
              <a:solidFill>
                <a:schemeClr val="tx1"/>
              </a:solidFill>
            </a:rPr>
            <a:t>Environmental Programs</a:t>
          </a:r>
        </a:p>
        <a:p>
          <a:r>
            <a:rPr lang="en-US" b="1" dirty="0">
              <a:solidFill>
                <a:schemeClr val="tx1"/>
              </a:solidFill>
            </a:rPr>
            <a:t>804-371-6561</a:t>
          </a:r>
        </a:p>
      </dgm:t>
    </dgm:pt>
    <dgm:pt modelId="{07BB31EB-AB6F-4C6B-813B-69D2C38AD3A6}" type="parTrans" cxnId="{6BA0C2CF-59B0-45B9-8A63-75B1BFA7C42F}">
      <dgm:prSet/>
      <dgm:spPr/>
      <dgm:t>
        <a:bodyPr/>
        <a:lstStyle/>
        <a:p>
          <a:endParaRPr lang="en-US"/>
        </a:p>
      </dgm:t>
    </dgm:pt>
    <dgm:pt modelId="{F5013E3A-2F61-4780-9EA2-FE2B600C14F4}" type="sibTrans" cxnId="{6BA0C2CF-59B0-45B9-8A63-75B1BFA7C42F}">
      <dgm:prSet/>
      <dgm:spPr/>
      <dgm:t>
        <a:bodyPr/>
        <a:lstStyle/>
        <a:p>
          <a:endParaRPr lang="en-US"/>
        </a:p>
      </dgm:t>
    </dgm:pt>
    <dgm:pt modelId="{CBF886E5-7BE0-402F-9884-9E3E0F4EE621}">
      <dgm:prSet/>
      <dgm:spPr>
        <a:solidFill>
          <a:schemeClr val="accent2">
            <a:lumMod val="60000"/>
            <a:lumOff val="40000"/>
          </a:schemeClr>
        </a:solidFill>
      </dgm:spPr>
      <dgm:t>
        <a:bodyPr/>
        <a:lstStyle/>
        <a:p>
          <a:r>
            <a:rPr lang="en-US" b="1" dirty="0">
              <a:solidFill>
                <a:schemeClr val="tx1"/>
              </a:solidFill>
            </a:rPr>
            <a:t>Program Manager</a:t>
          </a:r>
        </a:p>
        <a:p>
          <a:r>
            <a:rPr lang="en-US" b="1" dirty="0">
              <a:solidFill>
                <a:schemeClr val="tx1"/>
              </a:solidFill>
            </a:rPr>
            <a:t>804-371-6559</a:t>
          </a:r>
        </a:p>
      </dgm:t>
    </dgm:pt>
    <dgm:pt modelId="{B2EEE5E3-1CC8-4274-8560-926E73C34CBF}" type="parTrans" cxnId="{5C3113BA-DE6C-41B3-8094-991025ED11AC}">
      <dgm:prSet/>
      <dgm:spPr/>
      <dgm:t>
        <a:bodyPr/>
        <a:lstStyle/>
        <a:p>
          <a:endParaRPr lang="en-US"/>
        </a:p>
      </dgm:t>
    </dgm:pt>
    <dgm:pt modelId="{08051BCD-CE0A-43A9-8148-8BACB5EE1BD2}" type="sibTrans" cxnId="{5C3113BA-DE6C-41B3-8094-991025ED11AC}">
      <dgm:prSet/>
      <dgm:spPr/>
      <dgm:t>
        <a:bodyPr/>
        <a:lstStyle/>
        <a:p>
          <a:endParaRPr lang="en-US"/>
        </a:p>
      </dgm:t>
    </dgm:pt>
    <dgm:pt modelId="{057917CA-79AE-4F7B-8AFF-E864F2E832D9}" type="pres">
      <dgm:prSet presAssocID="{BC4CF404-80FE-4D66-835D-FACCAC1EB9F4}" presName="diagram" presStyleCnt="0">
        <dgm:presLayoutVars>
          <dgm:dir/>
          <dgm:resizeHandles val="exact"/>
        </dgm:presLayoutVars>
      </dgm:prSet>
      <dgm:spPr/>
    </dgm:pt>
    <dgm:pt modelId="{98BCEF5E-ADD1-40D0-B07F-15F290F2F17C}" type="pres">
      <dgm:prSet presAssocID="{CBF886E5-7BE0-402F-9884-9E3E0F4EE621}" presName="node" presStyleLbl="node1" presStyleIdx="0" presStyleCnt="5">
        <dgm:presLayoutVars>
          <dgm:bulletEnabled val="1"/>
        </dgm:presLayoutVars>
      </dgm:prSet>
      <dgm:spPr/>
    </dgm:pt>
    <dgm:pt modelId="{A7CA7A07-62B1-4B03-8994-FCD9A0C11E86}" type="pres">
      <dgm:prSet presAssocID="{08051BCD-CE0A-43A9-8148-8BACB5EE1BD2}" presName="sibTrans" presStyleCnt="0"/>
      <dgm:spPr/>
    </dgm:pt>
    <dgm:pt modelId="{89FB8EDC-6089-48B4-B156-780BEB7058BB}" type="pres">
      <dgm:prSet presAssocID="{218D9978-9CC0-40FC-A08A-B36F0231982B}" presName="node" presStyleLbl="node1" presStyleIdx="1" presStyleCnt="5" custLinFactY="18590" custLinFactNeighborX="71538" custLinFactNeighborY="100000">
        <dgm:presLayoutVars>
          <dgm:bulletEnabled val="1"/>
        </dgm:presLayoutVars>
      </dgm:prSet>
      <dgm:spPr/>
    </dgm:pt>
    <dgm:pt modelId="{650A6740-E109-45A9-8073-FF1303555316}" type="pres">
      <dgm:prSet presAssocID="{DD3F7987-C993-41FA-9B95-15BCFB1898F7}" presName="sibTrans" presStyleCnt="0"/>
      <dgm:spPr/>
    </dgm:pt>
    <dgm:pt modelId="{FC63981E-AD29-485A-A99C-A31996C9A5C8}" type="pres">
      <dgm:prSet presAssocID="{14DD7CB6-9EFF-4843-BBDC-818CB47A9D51}" presName="node" presStyleLbl="node1" presStyleIdx="2" presStyleCnt="5" custLinFactX="-55385" custLinFactY="18590" custLinFactNeighborX="-100000" custLinFactNeighborY="100000">
        <dgm:presLayoutVars>
          <dgm:bulletEnabled val="1"/>
        </dgm:presLayoutVars>
      </dgm:prSet>
      <dgm:spPr/>
    </dgm:pt>
    <dgm:pt modelId="{B5B4CF0F-A5C7-4131-9BD2-9FA5BC7B036E}" type="pres">
      <dgm:prSet presAssocID="{3314B4BD-5F50-494F-A787-630D2CDA57F0}" presName="sibTrans" presStyleCnt="0"/>
      <dgm:spPr/>
    </dgm:pt>
    <dgm:pt modelId="{7BEB7B19-E2EC-4BB1-847A-84BA6D473BC6}" type="pres">
      <dgm:prSet presAssocID="{DBCBFDA7-804C-4A5F-A0FB-9CED31BA4607}" presName="node" presStyleLbl="node1" presStyleIdx="3" presStyleCnt="5" custLinFactX="59340" custLinFactY="-13994" custLinFactNeighborX="100000" custLinFactNeighborY="-100000">
        <dgm:presLayoutVars>
          <dgm:bulletEnabled val="1"/>
        </dgm:presLayoutVars>
      </dgm:prSet>
      <dgm:spPr/>
    </dgm:pt>
    <dgm:pt modelId="{E3D1B716-89FC-45D2-9E62-270114645178}" type="pres">
      <dgm:prSet presAssocID="{8C173D1B-C65C-4C4B-86FD-D638011A278A}" presName="sibTrans" presStyleCnt="0"/>
      <dgm:spPr/>
    </dgm:pt>
    <dgm:pt modelId="{040671BB-2F91-47B4-A8C0-45263A13D339}" type="pres">
      <dgm:prSet presAssocID="{C0C4B264-74D0-40B4-BD45-612295709C80}" presName="node" presStyleLbl="node1" presStyleIdx="4" presStyleCnt="5" custLinFactY="-16026" custLinFactNeighborX="-57308" custLinFactNeighborY="-100000">
        <dgm:presLayoutVars>
          <dgm:bulletEnabled val="1"/>
        </dgm:presLayoutVars>
      </dgm:prSet>
      <dgm:spPr/>
    </dgm:pt>
  </dgm:ptLst>
  <dgm:cxnLst>
    <dgm:cxn modelId="{843FE710-49F0-4DAE-8B96-3A16E5FAFD92}" type="presOf" srcId="{CBF886E5-7BE0-402F-9884-9E3E0F4EE621}" destId="{98BCEF5E-ADD1-40D0-B07F-15F290F2F17C}" srcOrd="0" destOrd="0" presId="urn:microsoft.com/office/officeart/2005/8/layout/default"/>
    <dgm:cxn modelId="{CC4B711B-9F3C-4866-808E-AF5F0202AA5E}" type="presOf" srcId="{14DD7CB6-9EFF-4843-BBDC-818CB47A9D51}" destId="{FC63981E-AD29-485A-A99C-A31996C9A5C8}" srcOrd="0" destOrd="0" presId="urn:microsoft.com/office/officeart/2005/8/layout/default"/>
    <dgm:cxn modelId="{03B2F073-148A-4936-A698-A91D82C483C9}" srcId="{BC4CF404-80FE-4D66-835D-FACCAC1EB9F4}" destId="{DBCBFDA7-804C-4A5F-A0FB-9CED31BA4607}" srcOrd="3" destOrd="0" parTransId="{BC4CA1D9-13E8-4A93-AE1D-0122D39F6CFF}" sibTransId="{8C173D1B-C65C-4C4B-86FD-D638011A278A}"/>
    <dgm:cxn modelId="{DB39CB7C-AACD-4755-9860-A2B1858352ED}" type="presOf" srcId="{BC4CF404-80FE-4D66-835D-FACCAC1EB9F4}" destId="{057917CA-79AE-4F7B-8AFF-E864F2E832D9}" srcOrd="0" destOrd="0" presId="urn:microsoft.com/office/officeart/2005/8/layout/default"/>
    <dgm:cxn modelId="{B89C1A82-D6BD-4EA7-A4A3-E916CFDEBD2F}" type="presOf" srcId="{DBCBFDA7-804C-4A5F-A0FB-9CED31BA4607}" destId="{7BEB7B19-E2EC-4BB1-847A-84BA6D473BC6}" srcOrd="0" destOrd="0" presId="urn:microsoft.com/office/officeart/2005/8/layout/default"/>
    <dgm:cxn modelId="{80CF56AC-B182-4AF3-B017-A0A73C4A5771}" type="presOf" srcId="{218D9978-9CC0-40FC-A08A-B36F0231982B}" destId="{89FB8EDC-6089-48B4-B156-780BEB7058BB}" srcOrd="0" destOrd="0" presId="urn:microsoft.com/office/officeart/2005/8/layout/default"/>
    <dgm:cxn modelId="{5C3113BA-DE6C-41B3-8094-991025ED11AC}" srcId="{BC4CF404-80FE-4D66-835D-FACCAC1EB9F4}" destId="{CBF886E5-7BE0-402F-9884-9E3E0F4EE621}" srcOrd="0" destOrd="0" parTransId="{B2EEE5E3-1CC8-4274-8560-926E73C34CBF}" sibTransId="{08051BCD-CE0A-43A9-8148-8BACB5EE1BD2}"/>
    <dgm:cxn modelId="{C000C6C0-F371-4D22-BDCC-E5DC80670865}" srcId="{BC4CF404-80FE-4D66-835D-FACCAC1EB9F4}" destId="{218D9978-9CC0-40FC-A08A-B36F0231982B}" srcOrd="1" destOrd="0" parTransId="{A390768C-8FB3-4CE9-BA70-F51D11345B42}" sibTransId="{DD3F7987-C993-41FA-9B95-15BCFB1898F7}"/>
    <dgm:cxn modelId="{6BA0C2CF-59B0-45B9-8A63-75B1BFA7C42F}" srcId="{BC4CF404-80FE-4D66-835D-FACCAC1EB9F4}" destId="{C0C4B264-74D0-40B4-BD45-612295709C80}" srcOrd="4" destOrd="0" parTransId="{07BB31EB-AB6F-4C6B-813B-69D2C38AD3A6}" sibTransId="{F5013E3A-2F61-4780-9EA2-FE2B600C14F4}"/>
    <dgm:cxn modelId="{6B91ACF6-3C6A-406F-9606-9A68ACF508A7}" srcId="{BC4CF404-80FE-4D66-835D-FACCAC1EB9F4}" destId="{14DD7CB6-9EFF-4843-BBDC-818CB47A9D51}" srcOrd="2" destOrd="0" parTransId="{66DC6561-0609-4A31-9F11-6A61C11C8663}" sibTransId="{3314B4BD-5F50-494F-A787-630D2CDA57F0}"/>
    <dgm:cxn modelId="{7A9B13FF-44F9-493D-9631-974346034C19}" type="presOf" srcId="{C0C4B264-74D0-40B4-BD45-612295709C80}" destId="{040671BB-2F91-47B4-A8C0-45263A13D339}" srcOrd="0" destOrd="0" presId="urn:microsoft.com/office/officeart/2005/8/layout/default"/>
    <dgm:cxn modelId="{EDA3FF8C-09F4-4086-A052-D57E5776CAAA}" type="presParOf" srcId="{057917CA-79AE-4F7B-8AFF-E864F2E832D9}" destId="{98BCEF5E-ADD1-40D0-B07F-15F290F2F17C}" srcOrd="0" destOrd="0" presId="urn:microsoft.com/office/officeart/2005/8/layout/default"/>
    <dgm:cxn modelId="{948E884B-32FD-4CDF-9286-F35AF88A7891}" type="presParOf" srcId="{057917CA-79AE-4F7B-8AFF-E864F2E832D9}" destId="{A7CA7A07-62B1-4B03-8994-FCD9A0C11E86}" srcOrd="1" destOrd="0" presId="urn:microsoft.com/office/officeart/2005/8/layout/default"/>
    <dgm:cxn modelId="{4607D544-0312-4816-92A2-5FCFA6F2B4D3}" type="presParOf" srcId="{057917CA-79AE-4F7B-8AFF-E864F2E832D9}" destId="{89FB8EDC-6089-48B4-B156-780BEB7058BB}" srcOrd="2" destOrd="0" presId="urn:microsoft.com/office/officeart/2005/8/layout/default"/>
    <dgm:cxn modelId="{0B004855-8849-41DB-B33E-52ECAB54C031}" type="presParOf" srcId="{057917CA-79AE-4F7B-8AFF-E864F2E832D9}" destId="{650A6740-E109-45A9-8073-FF1303555316}" srcOrd="3" destOrd="0" presId="urn:microsoft.com/office/officeart/2005/8/layout/default"/>
    <dgm:cxn modelId="{7E4CFF1B-1690-44CA-9BAF-3E646277F001}" type="presParOf" srcId="{057917CA-79AE-4F7B-8AFF-E864F2E832D9}" destId="{FC63981E-AD29-485A-A99C-A31996C9A5C8}" srcOrd="4" destOrd="0" presId="urn:microsoft.com/office/officeart/2005/8/layout/default"/>
    <dgm:cxn modelId="{61B30AB0-77BE-4868-9EC0-9D81228379A4}" type="presParOf" srcId="{057917CA-79AE-4F7B-8AFF-E864F2E832D9}" destId="{B5B4CF0F-A5C7-4131-9BD2-9FA5BC7B036E}" srcOrd="5" destOrd="0" presId="urn:microsoft.com/office/officeart/2005/8/layout/default"/>
    <dgm:cxn modelId="{A66F88CD-9630-446B-8247-E61C331577AA}" type="presParOf" srcId="{057917CA-79AE-4F7B-8AFF-E864F2E832D9}" destId="{7BEB7B19-E2EC-4BB1-847A-84BA6D473BC6}" srcOrd="6" destOrd="0" presId="urn:microsoft.com/office/officeart/2005/8/layout/default"/>
    <dgm:cxn modelId="{F9C9A889-0895-4D45-BFEE-DE68A2D7F18D}" type="presParOf" srcId="{057917CA-79AE-4F7B-8AFF-E864F2E832D9}" destId="{E3D1B716-89FC-45D2-9E62-270114645178}" srcOrd="7" destOrd="0" presId="urn:microsoft.com/office/officeart/2005/8/layout/default"/>
    <dgm:cxn modelId="{7C825771-D349-4D97-B3CE-F73A285CD263}" type="presParOf" srcId="{057917CA-79AE-4F7B-8AFF-E864F2E832D9}" destId="{040671BB-2F91-47B4-A8C0-45263A13D339}"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85230-35BB-4B4B-8BCB-9597DF05B4A0}">
      <dsp:nvSpPr>
        <dsp:cNvPr id="0" name=""/>
        <dsp:cNvSpPr/>
      </dsp:nvSpPr>
      <dsp:spPr>
        <a:xfrm>
          <a:off x="893650" y="165"/>
          <a:ext cx="2278247" cy="1366948"/>
        </a:xfrm>
        <a:prstGeom prst="rect">
          <a:avLst/>
        </a:prstGeom>
        <a:gradFill rotWithShape="0">
          <a:gsLst>
            <a:gs pos="0">
              <a:schemeClr val="dk2">
                <a:hueOff val="0"/>
                <a:satOff val="0"/>
                <a:lumOff val="0"/>
                <a:alphaOff val="0"/>
                <a:tint val="97000"/>
                <a:satMod val="100000"/>
                <a:lumMod val="102000"/>
              </a:schemeClr>
            </a:gs>
            <a:gs pos="50000">
              <a:schemeClr val="dk2">
                <a:hueOff val="0"/>
                <a:satOff val="0"/>
                <a:lumOff val="0"/>
                <a:alphaOff val="0"/>
                <a:shade val="100000"/>
                <a:satMod val="103000"/>
                <a:lumMod val="100000"/>
              </a:schemeClr>
            </a:gs>
            <a:gs pos="100000">
              <a:schemeClr val="dk2">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1" kern="1200" dirty="0"/>
            <a:t>§ 3.2-3930.  </a:t>
          </a:r>
          <a:r>
            <a:rPr lang="en-US" sz="1200" b="1" i="0" kern="1200" dirty="0"/>
            <a:t>All applicators must be certified as a commercial applicator or a registered technician when making a pesticide application in exchange for compensation of any kind.</a:t>
          </a:r>
          <a:endParaRPr lang="en-US" sz="1200" b="1" i="1" kern="1200" dirty="0"/>
        </a:p>
      </dsp:txBody>
      <dsp:txXfrm>
        <a:off x="893650" y="165"/>
        <a:ext cx="2278247" cy="1366948"/>
      </dsp:txXfrm>
    </dsp:sp>
    <dsp:sp modelId="{34267110-71EF-4F9F-A2C1-4576A1E0C66E}">
      <dsp:nvSpPr>
        <dsp:cNvPr id="0" name=""/>
        <dsp:cNvSpPr/>
      </dsp:nvSpPr>
      <dsp:spPr>
        <a:xfrm>
          <a:off x="3399723" y="165"/>
          <a:ext cx="2278247" cy="1366948"/>
        </a:xfrm>
        <a:prstGeom prst="rect">
          <a:avLst/>
        </a:prstGeom>
        <a:gradFill rotWithShape="0">
          <a:gsLst>
            <a:gs pos="0">
              <a:schemeClr val="dk2">
                <a:hueOff val="0"/>
                <a:satOff val="0"/>
                <a:lumOff val="0"/>
                <a:alphaOff val="0"/>
                <a:tint val="97000"/>
                <a:satMod val="100000"/>
                <a:lumMod val="102000"/>
              </a:schemeClr>
            </a:gs>
            <a:gs pos="50000">
              <a:schemeClr val="dk2">
                <a:hueOff val="0"/>
                <a:satOff val="0"/>
                <a:lumOff val="0"/>
                <a:alphaOff val="0"/>
                <a:shade val="100000"/>
                <a:satMod val="103000"/>
                <a:lumMod val="100000"/>
              </a:schemeClr>
            </a:gs>
            <a:gs pos="100000">
              <a:schemeClr val="dk2">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1" kern="1200" dirty="0"/>
            <a:t>§ 3.2-3914.  </a:t>
          </a:r>
          <a:r>
            <a:rPr lang="en-US" sz="1200" b="1" i="0" kern="1200" dirty="0"/>
            <a:t>All pesticide sold, offered for sale, used, or offered for use in VA must be registered by paying an annual fee</a:t>
          </a:r>
          <a:r>
            <a:rPr lang="en-US" sz="1200" b="1" i="1" kern="1200" dirty="0"/>
            <a:t>. </a:t>
          </a:r>
        </a:p>
      </dsp:txBody>
      <dsp:txXfrm>
        <a:off x="3399723" y="165"/>
        <a:ext cx="2278247" cy="1366948"/>
      </dsp:txXfrm>
    </dsp:sp>
    <dsp:sp modelId="{ADAAE70E-2C11-492F-93F1-704E595B190B}">
      <dsp:nvSpPr>
        <dsp:cNvPr id="0" name=""/>
        <dsp:cNvSpPr/>
      </dsp:nvSpPr>
      <dsp:spPr>
        <a:xfrm>
          <a:off x="893650" y="1594939"/>
          <a:ext cx="2278247" cy="1366948"/>
        </a:xfrm>
        <a:prstGeom prst="rect">
          <a:avLst/>
        </a:prstGeom>
        <a:gradFill rotWithShape="0">
          <a:gsLst>
            <a:gs pos="0">
              <a:schemeClr val="dk2">
                <a:hueOff val="0"/>
                <a:satOff val="0"/>
                <a:lumOff val="0"/>
                <a:alphaOff val="0"/>
                <a:tint val="97000"/>
                <a:satMod val="100000"/>
                <a:lumMod val="102000"/>
              </a:schemeClr>
            </a:gs>
            <a:gs pos="50000">
              <a:schemeClr val="dk2">
                <a:hueOff val="0"/>
                <a:satOff val="0"/>
                <a:lumOff val="0"/>
                <a:alphaOff val="0"/>
                <a:shade val="100000"/>
                <a:satMod val="103000"/>
                <a:lumMod val="100000"/>
              </a:schemeClr>
            </a:gs>
            <a:gs pos="100000">
              <a:schemeClr val="dk2">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1" kern="1200" dirty="0"/>
            <a:t>2VAC5-685-210. </a:t>
          </a:r>
          <a:r>
            <a:rPr lang="en-US" sz="1200" b="1" i="0" kern="1200" dirty="0"/>
            <a:t>Commercial applicators not-for hire and registered technicians not-for-hire must maintain a record of every pesticide applied.  The record must contain the 9 requirements listed</a:t>
          </a:r>
          <a:r>
            <a:rPr lang="en-US" sz="900" b="1" i="1" kern="1200" dirty="0"/>
            <a:t>. </a:t>
          </a:r>
        </a:p>
      </dsp:txBody>
      <dsp:txXfrm>
        <a:off x="893650" y="1594939"/>
        <a:ext cx="2278247" cy="1366948"/>
      </dsp:txXfrm>
    </dsp:sp>
    <dsp:sp modelId="{6260C4B5-A825-46B1-838A-0BC4808D888B}">
      <dsp:nvSpPr>
        <dsp:cNvPr id="0" name=""/>
        <dsp:cNvSpPr/>
      </dsp:nvSpPr>
      <dsp:spPr>
        <a:xfrm>
          <a:off x="3399723" y="1594939"/>
          <a:ext cx="2278247" cy="1366948"/>
        </a:xfrm>
        <a:prstGeom prst="rect">
          <a:avLst/>
        </a:prstGeom>
        <a:gradFill rotWithShape="0">
          <a:gsLst>
            <a:gs pos="0">
              <a:schemeClr val="dk2">
                <a:hueOff val="0"/>
                <a:satOff val="0"/>
                <a:lumOff val="0"/>
                <a:alphaOff val="0"/>
                <a:tint val="97000"/>
                <a:satMod val="100000"/>
                <a:lumMod val="102000"/>
              </a:schemeClr>
            </a:gs>
            <a:gs pos="50000">
              <a:schemeClr val="dk2">
                <a:hueOff val="0"/>
                <a:satOff val="0"/>
                <a:lumOff val="0"/>
                <a:alphaOff val="0"/>
                <a:shade val="100000"/>
                <a:satMod val="103000"/>
                <a:lumMod val="100000"/>
              </a:schemeClr>
            </a:gs>
            <a:gs pos="100000">
              <a:schemeClr val="dk2">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1" kern="1200" dirty="0"/>
            <a:t>§ 3.2-3932.  </a:t>
          </a:r>
          <a:r>
            <a:rPr lang="en-US" sz="1200" b="1" i="0" kern="1200" dirty="0"/>
            <a:t>In order to lawfully use or supervise the use of a RUP on any property, an applicator must be certified as a private applicator. </a:t>
          </a:r>
        </a:p>
      </dsp:txBody>
      <dsp:txXfrm>
        <a:off x="3399723" y="1594939"/>
        <a:ext cx="2278247" cy="1366948"/>
      </dsp:txXfrm>
    </dsp:sp>
    <dsp:sp modelId="{9185D566-3329-456B-85A7-76D30041E497}">
      <dsp:nvSpPr>
        <dsp:cNvPr id="0" name=""/>
        <dsp:cNvSpPr/>
      </dsp:nvSpPr>
      <dsp:spPr>
        <a:xfrm>
          <a:off x="831978" y="3191708"/>
          <a:ext cx="2278247" cy="1366948"/>
        </a:xfrm>
        <a:prstGeom prst="rect">
          <a:avLst/>
        </a:prstGeom>
        <a:gradFill rotWithShape="0">
          <a:gsLst>
            <a:gs pos="0">
              <a:schemeClr val="dk2">
                <a:hueOff val="0"/>
                <a:satOff val="0"/>
                <a:lumOff val="0"/>
                <a:alphaOff val="0"/>
                <a:tint val="97000"/>
                <a:satMod val="100000"/>
                <a:lumMod val="102000"/>
              </a:schemeClr>
            </a:gs>
            <a:gs pos="50000">
              <a:schemeClr val="dk2">
                <a:hueOff val="0"/>
                <a:satOff val="0"/>
                <a:lumOff val="0"/>
                <a:alphaOff val="0"/>
                <a:shade val="100000"/>
                <a:satMod val="103000"/>
                <a:lumMod val="100000"/>
              </a:schemeClr>
            </a:gs>
            <a:gs pos="100000">
              <a:schemeClr val="dk2">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1" kern="1200" dirty="0"/>
            <a:t>§ 3.2-3939.  </a:t>
          </a:r>
          <a:r>
            <a:rPr lang="en-US" sz="1200" b="1" i="0" kern="1200" dirty="0"/>
            <a:t>It is a violation to use or cause someone else to use a product in a manner that is inconsistent with the label or the regulations</a:t>
          </a:r>
          <a:r>
            <a:rPr lang="en-US" sz="900" b="1" i="1" kern="1200" dirty="0"/>
            <a:t>.</a:t>
          </a:r>
        </a:p>
      </dsp:txBody>
      <dsp:txXfrm>
        <a:off x="831978" y="3191708"/>
        <a:ext cx="2278247" cy="1366948"/>
      </dsp:txXfrm>
    </dsp:sp>
    <dsp:sp modelId="{9DB549BD-E123-4DE0-937F-D62DA95D2A58}">
      <dsp:nvSpPr>
        <dsp:cNvPr id="0" name=""/>
        <dsp:cNvSpPr/>
      </dsp:nvSpPr>
      <dsp:spPr>
        <a:xfrm>
          <a:off x="3399723" y="3189712"/>
          <a:ext cx="2278247" cy="1366948"/>
        </a:xfrm>
        <a:prstGeom prst="rect">
          <a:avLst/>
        </a:prstGeom>
        <a:gradFill rotWithShape="0">
          <a:gsLst>
            <a:gs pos="0">
              <a:schemeClr val="dk2">
                <a:hueOff val="0"/>
                <a:satOff val="0"/>
                <a:lumOff val="0"/>
                <a:alphaOff val="0"/>
                <a:tint val="97000"/>
                <a:satMod val="100000"/>
                <a:lumMod val="102000"/>
              </a:schemeClr>
            </a:gs>
            <a:gs pos="50000">
              <a:schemeClr val="dk2">
                <a:hueOff val="0"/>
                <a:satOff val="0"/>
                <a:lumOff val="0"/>
                <a:alphaOff val="0"/>
                <a:shade val="100000"/>
                <a:satMod val="103000"/>
                <a:lumMod val="100000"/>
              </a:schemeClr>
            </a:gs>
            <a:gs pos="100000">
              <a:schemeClr val="dk2">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0" kern="1200" dirty="0"/>
            <a:t>§ 3.2-3940. Administrative violations. 8. Provided or made available any restricted use pesticide to any person not certified to apply such product</a:t>
          </a:r>
          <a:r>
            <a:rPr lang="en-US" sz="1200" b="0" i="0" kern="1200" dirty="0"/>
            <a:t>.</a:t>
          </a:r>
          <a:endParaRPr lang="en-US" sz="1200" b="1" i="1" kern="1200" dirty="0"/>
        </a:p>
      </dsp:txBody>
      <dsp:txXfrm>
        <a:off x="3399723" y="3189712"/>
        <a:ext cx="2278247" cy="1366948"/>
      </dsp:txXfrm>
    </dsp:sp>
    <dsp:sp modelId="{61F9F765-15DB-4427-9B15-4A23FB3025A3}">
      <dsp:nvSpPr>
        <dsp:cNvPr id="0" name=""/>
        <dsp:cNvSpPr/>
      </dsp:nvSpPr>
      <dsp:spPr>
        <a:xfrm>
          <a:off x="842253" y="4691971"/>
          <a:ext cx="2278247" cy="1366948"/>
        </a:xfrm>
        <a:prstGeom prst="rect">
          <a:avLst/>
        </a:prstGeom>
        <a:gradFill rotWithShape="0">
          <a:gsLst>
            <a:gs pos="0">
              <a:schemeClr val="dk2">
                <a:hueOff val="0"/>
                <a:satOff val="0"/>
                <a:lumOff val="0"/>
                <a:alphaOff val="0"/>
                <a:tint val="97000"/>
                <a:satMod val="100000"/>
                <a:lumMod val="102000"/>
              </a:schemeClr>
            </a:gs>
            <a:gs pos="50000">
              <a:schemeClr val="dk2">
                <a:hueOff val="0"/>
                <a:satOff val="0"/>
                <a:lumOff val="0"/>
                <a:alphaOff val="0"/>
                <a:shade val="100000"/>
                <a:satMod val="103000"/>
                <a:lumMod val="100000"/>
              </a:schemeClr>
            </a:gs>
            <a:gs pos="100000">
              <a:schemeClr val="dk2">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1" kern="1200" dirty="0"/>
            <a:t>§ 3.2-3924.  </a:t>
          </a:r>
          <a:r>
            <a:rPr lang="en-US" sz="1200" b="1" i="0" kern="1200" dirty="0"/>
            <a:t>A business must have a pesticide business license to sell, distribute, store any pesticide or apply or recommend for use any pesticide commercially, unless the business meets one of the exemptions.</a:t>
          </a:r>
          <a:endParaRPr lang="en-US" sz="1200" b="1" i="1" kern="1200" dirty="0"/>
        </a:p>
      </dsp:txBody>
      <dsp:txXfrm>
        <a:off x="842253" y="4691971"/>
        <a:ext cx="2278247" cy="1366948"/>
      </dsp:txXfrm>
    </dsp:sp>
    <dsp:sp modelId="{282E1529-A381-4E72-A4AF-FD6E94197A61}">
      <dsp:nvSpPr>
        <dsp:cNvPr id="0" name=""/>
        <dsp:cNvSpPr/>
      </dsp:nvSpPr>
      <dsp:spPr>
        <a:xfrm>
          <a:off x="3410021" y="4667612"/>
          <a:ext cx="2278247" cy="1366948"/>
        </a:xfrm>
        <a:prstGeom prst="rect">
          <a:avLst/>
        </a:prstGeom>
        <a:gradFill rotWithShape="0">
          <a:gsLst>
            <a:gs pos="0">
              <a:schemeClr val="dk2">
                <a:hueOff val="0"/>
                <a:satOff val="0"/>
                <a:lumOff val="0"/>
                <a:alphaOff val="0"/>
                <a:tint val="97000"/>
                <a:satMod val="100000"/>
                <a:lumMod val="102000"/>
              </a:schemeClr>
            </a:gs>
            <a:gs pos="50000">
              <a:schemeClr val="dk2">
                <a:hueOff val="0"/>
                <a:satOff val="0"/>
                <a:lumOff val="0"/>
                <a:alphaOff val="0"/>
                <a:shade val="100000"/>
                <a:satMod val="103000"/>
                <a:lumMod val="100000"/>
              </a:schemeClr>
            </a:gs>
            <a:gs pos="100000">
              <a:schemeClr val="dk2">
                <a:hueOff val="0"/>
                <a:satOff val="0"/>
                <a:lumOff val="0"/>
                <a:alphaOff val="0"/>
                <a:shade val="93000"/>
                <a:satMod val="110000"/>
                <a:lumMod val="99000"/>
              </a:schemeClr>
            </a:gs>
          </a:gsLst>
          <a:lin ang="5400000" scaled="0"/>
        </a:gradFill>
        <a:ln>
          <a:noFill/>
        </a:ln>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i="1" kern="1200" dirty="0"/>
            <a:t>2VAC5-680-65.  </a:t>
          </a:r>
          <a:r>
            <a:rPr lang="en-US" sz="1200" b="1" i="0" kern="1200" dirty="0"/>
            <a:t>All licensed pesticide businesses must keep a record of every pesticide applied.  The record must contain the 9 requirements listed.</a:t>
          </a:r>
        </a:p>
      </dsp:txBody>
      <dsp:txXfrm>
        <a:off x="3410021" y="4667612"/>
        <a:ext cx="2278247" cy="1366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53CE29-D40D-400B-8C79-301DD00423E7}">
      <dsp:nvSpPr>
        <dsp:cNvPr id="0" name=""/>
        <dsp:cNvSpPr/>
      </dsp:nvSpPr>
      <dsp:spPr>
        <a:xfrm>
          <a:off x="0" y="120176"/>
          <a:ext cx="6151562" cy="1164264"/>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Is a legal agreement between the registrant, the EPA, the end-user and the State Lead Agency for pesticide regulation.</a:t>
          </a:r>
        </a:p>
      </dsp:txBody>
      <dsp:txXfrm>
        <a:off x="56835" y="177011"/>
        <a:ext cx="6037892" cy="1050594"/>
      </dsp:txXfrm>
    </dsp:sp>
    <dsp:sp modelId="{E5828670-FBB3-4EBC-9936-27F76F3815B3}">
      <dsp:nvSpPr>
        <dsp:cNvPr id="0" name=""/>
        <dsp:cNvSpPr/>
      </dsp:nvSpPr>
      <dsp:spPr>
        <a:xfrm>
          <a:off x="0" y="1333400"/>
          <a:ext cx="6151562" cy="1164264"/>
        </a:xfrm>
        <a:prstGeom prst="roundRect">
          <a:avLst/>
        </a:prstGeom>
        <a:solidFill>
          <a:schemeClr val="accent2">
            <a:hueOff val="-3450629"/>
            <a:satOff val="15286"/>
            <a:lumOff val="-562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Mitigates the Human and Environmental Health risk of the use of the pesticide to an acceptable level:</a:t>
          </a:r>
        </a:p>
        <a:p>
          <a:pPr marL="0" lvl="0" indent="0" algn="l" defTabSz="755650">
            <a:lnSpc>
              <a:spcPct val="90000"/>
            </a:lnSpc>
            <a:spcBef>
              <a:spcPct val="0"/>
            </a:spcBef>
            <a:spcAft>
              <a:spcPct val="35000"/>
            </a:spcAft>
            <a:buNone/>
          </a:pPr>
          <a:endParaRPr lang="en-US" sz="1700" kern="1200" dirty="0"/>
        </a:p>
      </dsp:txBody>
      <dsp:txXfrm>
        <a:off x="56835" y="1390235"/>
        <a:ext cx="6037892" cy="1050594"/>
      </dsp:txXfrm>
    </dsp:sp>
    <dsp:sp modelId="{D82B37C0-5DFB-46CF-9626-B9F5A2D8DF7E}">
      <dsp:nvSpPr>
        <dsp:cNvPr id="0" name=""/>
        <dsp:cNvSpPr/>
      </dsp:nvSpPr>
      <dsp:spPr>
        <a:xfrm>
          <a:off x="0" y="2401345"/>
          <a:ext cx="6151562" cy="281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5312" tIns="21590" rIns="120904" bIns="21590" numCol="1" spcCol="1270" anchor="t" anchorCtr="0">
          <a:noAutofit/>
        </a:bodyPr>
        <a:lstStyle/>
        <a:p>
          <a:pPr marL="114300" lvl="1" indent="-114300" algn="l" defTabSz="577850">
            <a:lnSpc>
              <a:spcPct val="90000"/>
            </a:lnSpc>
            <a:spcBef>
              <a:spcPct val="0"/>
            </a:spcBef>
            <a:spcAft>
              <a:spcPct val="20000"/>
            </a:spcAft>
            <a:buChar char="•"/>
          </a:pPr>
          <a:endParaRPr lang="en-US" sz="1300" kern="1200" dirty="0"/>
        </a:p>
      </dsp:txBody>
      <dsp:txXfrm>
        <a:off x="0" y="2401345"/>
        <a:ext cx="6151562" cy="281520"/>
      </dsp:txXfrm>
    </dsp:sp>
    <dsp:sp modelId="{98081A70-196A-496F-8951-6062C420A6CD}">
      <dsp:nvSpPr>
        <dsp:cNvPr id="0" name=""/>
        <dsp:cNvSpPr/>
      </dsp:nvSpPr>
      <dsp:spPr>
        <a:xfrm>
          <a:off x="0" y="2609886"/>
          <a:ext cx="6151562" cy="1164264"/>
        </a:xfrm>
        <a:prstGeom prst="roundRect">
          <a:avLst/>
        </a:prstGeom>
        <a:solidFill>
          <a:schemeClr val="accent2">
            <a:hueOff val="-6901259"/>
            <a:satOff val="30573"/>
            <a:lumOff val="-1124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Includes risk mitigation measures that may be implemented throughout label, for example: use rate; use site; PPE; weather conditions; buffer zones; storage; disposal, etc.…</a:t>
          </a:r>
        </a:p>
      </dsp:txBody>
      <dsp:txXfrm>
        <a:off x="56835" y="2666721"/>
        <a:ext cx="6037892" cy="1050594"/>
      </dsp:txXfrm>
    </dsp:sp>
    <dsp:sp modelId="{AB5DE09E-BFF4-4E29-93E7-B7C94C753B05}">
      <dsp:nvSpPr>
        <dsp:cNvPr id="0" name=""/>
        <dsp:cNvSpPr/>
      </dsp:nvSpPr>
      <dsp:spPr>
        <a:xfrm>
          <a:off x="0" y="3927265"/>
          <a:ext cx="6151562" cy="1164264"/>
        </a:xfrm>
        <a:prstGeom prst="roundRect">
          <a:avLst/>
        </a:prstGeom>
        <a:solidFill>
          <a:schemeClr val="accent2">
            <a:hueOff val="-10351888"/>
            <a:satOff val="45859"/>
            <a:lumOff val="-1686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dirty="0">
              <a:solidFill>
                <a:schemeClr val="tx1"/>
              </a:solidFill>
            </a:rPr>
            <a:t>Prescribes proper use which ensures continued use and availability of pesticide.</a:t>
          </a:r>
        </a:p>
      </dsp:txBody>
      <dsp:txXfrm>
        <a:off x="56835" y="3984100"/>
        <a:ext cx="6037892" cy="10505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D21BBB-95DB-4E87-B03A-7ACBB4043B6C}">
      <dsp:nvSpPr>
        <dsp:cNvPr id="0" name=""/>
        <dsp:cNvSpPr/>
      </dsp:nvSpPr>
      <dsp:spPr>
        <a:xfrm>
          <a:off x="0" y="147"/>
          <a:ext cx="79629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A4B18B-8E24-4E3B-A603-98EADA80F883}">
      <dsp:nvSpPr>
        <dsp:cNvPr id="0" name=""/>
        <dsp:cNvSpPr/>
      </dsp:nvSpPr>
      <dsp:spPr>
        <a:xfrm>
          <a:off x="0" y="147"/>
          <a:ext cx="7962900" cy="1258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dirty="0"/>
            <a:t>If pesticide label directs user to the </a:t>
          </a:r>
          <a:r>
            <a:rPr lang="en-US" sz="1800" b="0" i="1" kern="1200" dirty="0"/>
            <a:t>Bulletins Live! Two</a:t>
          </a:r>
          <a:r>
            <a:rPr lang="en-US" sz="1800" b="0" i="0" kern="1200" dirty="0"/>
            <a:t> website they are required to follow the pesticide use limitations (if any) found in the Bulletin for your county, pesticide active ingredient and application month. </a:t>
          </a:r>
          <a:endParaRPr lang="en-US" sz="1800" kern="1200" dirty="0"/>
        </a:p>
      </dsp:txBody>
      <dsp:txXfrm>
        <a:off x="0" y="147"/>
        <a:ext cx="7962900" cy="1258156"/>
      </dsp:txXfrm>
    </dsp:sp>
    <dsp:sp modelId="{AFCE10CE-4DF1-4E40-93E6-230FF8B76052}">
      <dsp:nvSpPr>
        <dsp:cNvPr id="0" name=""/>
        <dsp:cNvSpPr/>
      </dsp:nvSpPr>
      <dsp:spPr>
        <a:xfrm>
          <a:off x="0" y="1258304"/>
          <a:ext cx="7962900"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9896FA3-0DAB-4719-9BB5-E9F72A45E4EE}">
      <dsp:nvSpPr>
        <dsp:cNvPr id="0" name=""/>
        <dsp:cNvSpPr/>
      </dsp:nvSpPr>
      <dsp:spPr>
        <a:xfrm>
          <a:off x="0" y="1258304"/>
          <a:ext cx="7962900" cy="12581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0" i="0" kern="1200" dirty="0"/>
            <a:t>Pesticide users who fail to follow label provisions for their pesticide application, whether that failure results in harm to a listed species or not, will be subject to enforcement under the misuse provisions of FIFRA.</a:t>
          </a:r>
          <a:endParaRPr lang="en-US" sz="1800" kern="1200" dirty="0"/>
        </a:p>
      </dsp:txBody>
      <dsp:txXfrm>
        <a:off x="0" y="1258304"/>
        <a:ext cx="7962900" cy="1258156"/>
      </dsp:txXfrm>
    </dsp:sp>
    <dsp:sp modelId="{0ECFFBB6-C503-4C25-9FA2-66747EB051ED}">
      <dsp:nvSpPr>
        <dsp:cNvPr id="0" name=""/>
        <dsp:cNvSpPr/>
      </dsp:nvSpPr>
      <dsp:spPr>
        <a:xfrm>
          <a:off x="0" y="2516461"/>
          <a:ext cx="7962900"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F585D6-5ADC-45DB-BAAB-4534DE15080F}">
      <dsp:nvSpPr>
        <dsp:cNvPr id="0" name=""/>
        <dsp:cNvSpPr/>
      </dsp:nvSpPr>
      <dsp:spPr>
        <a:xfrm>
          <a:off x="0" y="2516461"/>
          <a:ext cx="7955123" cy="1888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t>B</a:t>
          </a:r>
          <a:r>
            <a:rPr lang="en-US" sz="1800" b="0" i="0" kern="1200" dirty="0"/>
            <a:t>ulletins are available using EPA’s </a:t>
          </a:r>
          <a:r>
            <a:rPr lang="en-US" sz="1800" b="0" i="1" kern="1200" dirty="0"/>
            <a:t>Bulletins Live! Two</a:t>
          </a:r>
          <a:r>
            <a:rPr lang="en-US" sz="1800" b="0" i="0" kern="1200" dirty="0"/>
            <a:t> system through the website </a:t>
          </a:r>
          <a:r>
            <a:rPr lang="en-US" sz="1800" b="1" i="0" kern="1200" dirty="0">
              <a:hlinkClick xmlns:r="http://schemas.openxmlformats.org/officeDocument/2006/relationships" r:id="rId1"/>
            </a:rPr>
            <a:t>https://www.epa.gov/endangered-species/bulletins-live-two-view-bulletins/</a:t>
          </a:r>
          <a:r>
            <a:rPr lang="en-US" sz="1800" b="0" i="0" kern="1200" dirty="0"/>
            <a:t> </a:t>
          </a:r>
        </a:p>
        <a:p>
          <a:pPr marL="0" lvl="0" indent="0" algn="l" defTabSz="800100">
            <a:lnSpc>
              <a:spcPct val="90000"/>
            </a:lnSpc>
            <a:spcBef>
              <a:spcPct val="0"/>
            </a:spcBef>
            <a:spcAft>
              <a:spcPct val="35000"/>
            </a:spcAft>
            <a:buNone/>
          </a:pPr>
          <a:endParaRPr lang="en-US" sz="1800" b="0" i="0" kern="1200" dirty="0"/>
        </a:p>
        <a:p>
          <a:pPr marL="0" lvl="0" indent="0" algn="l" defTabSz="800100">
            <a:lnSpc>
              <a:spcPct val="90000"/>
            </a:lnSpc>
            <a:spcBef>
              <a:spcPct val="0"/>
            </a:spcBef>
            <a:spcAft>
              <a:spcPct val="35000"/>
            </a:spcAft>
            <a:buNone/>
          </a:pPr>
          <a:r>
            <a:rPr lang="en-US" sz="1800" kern="1200" dirty="0"/>
            <a:t>*</a:t>
          </a:r>
          <a:r>
            <a:rPr lang="en-US" sz="1800" i="1" kern="1200" dirty="0"/>
            <a:t>Available on your cell phone web browser however, it does not currently exist as an app. 					</a:t>
          </a:r>
        </a:p>
      </dsp:txBody>
      <dsp:txXfrm>
        <a:off x="0" y="2516461"/>
        <a:ext cx="7955123" cy="18880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3E446B-D1D7-41A1-AA84-1D9F0B5FC200}">
      <dsp:nvSpPr>
        <dsp:cNvPr id="0" name=""/>
        <dsp:cNvSpPr/>
      </dsp:nvSpPr>
      <dsp:spPr>
        <a:xfrm>
          <a:off x="39752" y="393649"/>
          <a:ext cx="1482046" cy="14820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316939-7736-4C4F-B202-F74426164DF1}">
      <dsp:nvSpPr>
        <dsp:cNvPr id="0" name=""/>
        <dsp:cNvSpPr/>
      </dsp:nvSpPr>
      <dsp:spPr>
        <a:xfrm>
          <a:off x="350982" y="704878"/>
          <a:ext cx="859587" cy="8595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58CFDD-33FF-401B-B4FE-CF6ADAA862FE}">
      <dsp:nvSpPr>
        <dsp:cNvPr id="0" name=""/>
        <dsp:cNvSpPr/>
      </dsp:nvSpPr>
      <dsp:spPr>
        <a:xfrm>
          <a:off x="1839380" y="393649"/>
          <a:ext cx="3493395" cy="1482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dirty="0"/>
            <a:t>For all in-person courses, signatures are required on both the roster(s) and the Application for Recertification Credit</a:t>
          </a:r>
          <a:r>
            <a:rPr lang="en-US" sz="1400" kern="1200" dirty="0"/>
            <a:t>.  When a signature is requested, it is not optional for credit.  </a:t>
          </a:r>
          <a:r>
            <a:rPr lang="en-US" sz="1400" b="1" kern="1200" dirty="0"/>
            <a:t>The signatures should not be significantly different.</a:t>
          </a:r>
          <a:endParaRPr lang="en-US" sz="1400" kern="1200" dirty="0"/>
        </a:p>
      </dsp:txBody>
      <dsp:txXfrm>
        <a:off x="1839380" y="393649"/>
        <a:ext cx="3493395" cy="1482046"/>
      </dsp:txXfrm>
    </dsp:sp>
    <dsp:sp modelId="{6B27CC22-639C-4B69-88EA-B5107D3EDF29}">
      <dsp:nvSpPr>
        <dsp:cNvPr id="0" name=""/>
        <dsp:cNvSpPr/>
      </dsp:nvSpPr>
      <dsp:spPr>
        <a:xfrm>
          <a:off x="5941474" y="393649"/>
          <a:ext cx="1482046" cy="14820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3947E9-D437-4B07-B3D5-6AD8600F0067}">
      <dsp:nvSpPr>
        <dsp:cNvPr id="0" name=""/>
        <dsp:cNvSpPr/>
      </dsp:nvSpPr>
      <dsp:spPr>
        <a:xfrm>
          <a:off x="6252704" y="704878"/>
          <a:ext cx="859587" cy="8595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526E276-2D5D-42F7-B1A5-CDE4C41829D8}">
      <dsp:nvSpPr>
        <dsp:cNvPr id="0" name=""/>
        <dsp:cNvSpPr/>
      </dsp:nvSpPr>
      <dsp:spPr>
        <a:xfrm>
          <a:off x="7741102" y="393649"/>
          <a:ext cx="3493395" cy="1482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Course sponsors/speakers seeking credit for attending their own course are required, like all attendees, to participate in the </a:t>
          </a:r>
          <a:r>
            <a:rPr lang="en-US" sz="1400" u="sng" kern="1200" dirty="0"/>
            <a:t>entire</a:t>
          </a:r>
          <a:r>
            <a:rPr lang="en-US" sz="1400" kern="1200" dirty="0"/>
            <a:t> program and </a:t>
          </a:r>
          <a:r>
            <a:rPr lang="en-US" sz="1400" u="sng" kern="1200" dirty="0"/>
            <a:t>all</a:t>
          </a:r>
          <a:r>
            <a:rPr lang="en-US" sz="1400" kern="1200" dirty="0"/>
            <a:t> sessions and complete </a:t>
          </a:r>
          <a:r>
            <a:rPr lang="en-US" sz="1400" u="sng" kern="1200" dirty="0"/>
            <a:t>all</a:t>
          </a:r>
          <a:r>
            <a:rPr lang="en-US" sz="1400" kern="1200" dirty="0"/>
            <a:t> required forms as proof of attendance.</a:t>
          </a:r>
        </a:p>
      </dsp:txBody>
      <dsp:txXfrm>
        <a:off x="7741102" y="393649"/>
        <a:ext cx="3493395" cy="1482046"/>
      </dsp:txXfrm>
    </dsp:sp>
    <dsp:sp modelId="{CD8547CB-1A82-44F4-922C-207D3F1039BE}">
      <dsp:nvSpPr>
        <dsp:cNvPr id="0" name=""/>
        <dsp:cNvSpPr/>
      </dsp:nvSpPr>
      <dsp:spPr>
        <a:xfrm>
          <a:off x="39752" y="2644053"/>
          <a:ext cx="1482046" cy="148204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20B2088-5DE6-4B30-9571-0343DD04722C}">
      <dsp:nvSpPr>
        <dsp:cNvPr id="0" name=""/>
        <dsp:cNvSpPr/>
      </dsp:nvSpPr>
      <dsp:spPr>
        <a:xfrm>
          <a:off x="350982" y="2955282"/>
          <a:ext cx="859587" cy="8595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3B9F79E-D4F5-466A-8FFD-52656C0A8681}">
      <dsp:nvSpPr>
        <dsp:cNvPr id="0" name=""/>
        <dsp:cNvSpPr/>
      </dsp:nvSpPr>
      <dsp:spPr>
        <a:xfrm>
          <a:off x="1839380" y="2644053"/>
          <a:ext cx="3493395" cy="1482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kern="1200" dirty="0"/>
            <a:t>Course sponsors cannot self recertify rather the course must include presenters other than the course sponsor.</a:t>
          </a:r>
        </a:p>
      </dsp:txBody>
      <dsp:txXfrm>
        <a:off x="1839380" y="2644053"/>
        <a:ext cx="3493395" cy="1482046"/>
      </dsp:txXfrm>
    </dsp:sp>
    <dsp:sp modelId="{A6FDC3BD-8AC2-47ED-8F21-2C730446A0F1}">
      <dsp:nvSpPr>
        <dsp:cNvPr id="0" name=""/>
        <dsp:cNvSpPr/>
      </dsp:nvSpPr>
      <dsp:spPr>
        <a:xfrm>
          <a:off x="5941474" y="2644053"/>
          <a:ext cx="1482046" cy="148204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2AB656-AA47-453D-B317-B32F1BCFC815}">
      <dsp:nvSpPr>
        <dsp:cNvPr id="0" name=""/>
        <dsp:cNvSpPr/>
      </dsp:nvSpPr>
      <dsp:spPr>
        <a:xfrm>
          <a:off x="6252704" y="2955282"/>
          <a:ext cx="859587" cy="8595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0086093-A073-47C0-BD04-7A6DC1F34215}">
      <dsp:nvSpPr>
        <dsp:cNvPr id="0" name=""/>
        <dsp:cNvSpPr/>
      </dsp:nvSpPr>
      <dsp:spPr>
        <a:xfrm>
          <a:off x="7741102" y="2644053"/>
          <a:ext cx="3493395" cy="1482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22300">
            <a:lnSpc>
              <a:spcPct val="100000"/>
            </a:lnSpc>
            <a:spcBef>
              <a:spcPct val="0"/>
            </a:spcBef>
            <a:spcAft>
              <a:spcPct val="35000"/>
            </a:spcAft>
            <a:buNone/>
          </a:pPr>
          <a:r>
            <a:rPr lang="en-US" sz="1400" b="1" kern="1200" dirty="0"/>
            <a:t>To renew by attending a recertification training program, complete one recertification course every two years for each category held.  </a:t>
          </a:r>
          <a:r>
            <a:rPr lang="en-US" sz="1400" kern="1200" dirty="0"/>
            <a:t>Applicators can accumulate up to four years of recertification credit beyond the certificate's expiration date in each category held</a:t>
          </a:r>
        </a:p>
      </dsp:txBody>
      <dsp:txXfrm>
        <a:off x="7741102" y="2644053"/>
        <a:ext cx="3493395" cy="148204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CEF5E-ADD1-40D0-B07F-15F290F2F17C}">
      <dsp:nvSpPr>
        <dsp:cNvPr id="0" name=""/>
        <dsp:cNvSpPr/>
      </dsp:nvSpPr>
      <dsp:spPr>
        <a:xfrm>
          <a:off x="0" y="416718"/>
          <a:ext cx="2524125" cy="151447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Program Manager</a:t>
          </a:r>
        </a:p>
        <a:p>
          <a:pPr marL="0" lvl="0" indent="0" algn="ctr" defTabSz="844550">
            <a:lnSpc>
              <a:spcPct val="90000"/>
            </a:lnSpc>
            <a:spcBef>
              <a:spcPct val="0"/>
            </a:spcBef>
            <a:spcAft>
              <a:spcPct val="35000"/>
            </a:spcAft>
            <a:buNone/>
          </a:pPr>
          <a:r>
            <a:rPr lang="en-US" sz="1900" b="1" kern="1200" dirty="0">
              <a:solidFill>
                <a:schemeClr val="tx1"/>
              </a:solidFill>
            </a:rPr>
            <a:t>804-371-6559</a:t>
          </a:r>
        </a:p>
      </dsp:txBody>
      <dsp:txXfrm>
        <a:off x="0" y="416718"/>
        <a:ext cx="2524125" cy="1514475"/>
      </dsp:txXfrm>
    </dsp:sp>
    <dsp:sp modelId="{89FB8EDC-6089-48B4-B156-780BEB7058BB}">
      <dsp:nvSpPr>
        <dsp:cNvPr id="0" name=""/>
        <dsp:cNvSpPr/>
      </dsp:nvSpPr>
      <dsp:spPr>
        <a:xfrm>
          <a:off x="4582246" y="2212734"/>
          <a:ext cx="2524125" cy="151447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Compliance</a:t>
          </a:r>
        </a:p>
        <a:p>
          <a:pPr marL="0" lvl="0" indent="0" algn="ctr" defTabSz="844550">
            <a:lnSpc>
              <a:spcPct val="90000"/>
            </a:lnSpc>
            <a:spcBef>
              <a:spcPct val="0"/>
            </a:spcBef>
            <a:spcAft>
              <a:spcPct val="35000"/>
            </a:spcAft>
            <a:buNone/>
          </a:pPr>
          <a:r>
            <a:rPr lang="en-US" sz="1900" b="1" kern="1200" dirty="0">
              <a:solidFill>
                <a:schemeClr val="tx1"/>
              </a:solidFill>
            </a:rPr>
            <a:t>804-371-8485</a:t>
          </a:r>
        </a:p>
      </dsp:txBody>
      <dsp:txXfrm>
        <a:off x="4582246" y="2212734"/>
        <a:ext cx="2524125" cy="1514475"/>
      </dsp:txXfrm>
    </dsp:sp>
    <dsp:sp modelId="{FC63981E-AD29-485A-A99C-A31996C9A5C8}">
      <dsp:nvSpPr>
        <dsp:cNvPr id="0" name=""/>
        <dsp:cNvSpPr/>
      </dsp:nvSpPr>
      <dsp:spPr>
        <a:xfrm>
          <a:off x="1630963" y="2212734"/>
          <a:ext cx="2524125" cy="151447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Enforcement &amp; Field Operations</a:t>
          </a:r>
        </a:p>
        <a:p>
          <a:pPr marL="0" lvl="0" indent="0" algn="ctr" defTabSz="844550">
            <a:lnSpc>
              <a:spcPct val="90000"/>
            </a:lnSpc>
            <a:spcBef>
              <a:spcPct val="0"/>
            </a:spcBef>
            <a:spcAft>
              <a:spcPct val="35000"/>
            </a:spcAft>
            <a:buNone/>
          </a:pPr>
          <a:r>
            <a:rPr lang="en-US" sz="1900" b="1" kern="1200" dirty="0">
              <a:solidFill>
                <a:schemeClr val="tx1"/>
              </a:solidFill>
            </a:rPr>
            <a:t>804-371-6560</a:t>
          </a:r>
        </a:p>
      </dsp:txBody>
      <dsp:txXfrm>
        <a:off x="1630963" y="2212734"/>
        <a:ext cx="2524125" cy="1514475"/>
      </dsp:txXfrm>
    </dsp:sp>
    <dsp:sp modelId="{7BEB7B19-E2EC-4BB1-847A-84BA6D473BC6}">
      <dsp:nvSpPr>
        <dsp:cNvPr id="0" name=""/>
        <dsp:cNvSpPr/>
      </dsp:nvSpPr>
      <dsp:spPr>
        <a:xfrm>
          <a:off x="5410209" y="457195"/>
          <a:ext cx="2524125" cy="151447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Certification, License Registration, &amp; Training (CLRT)</a:t>
          </a:r>
        </a:p>
        <a:p>
          <a:pPr marL="0" lvl="0" indent="0" algn="ctr" defTabSz="844550">
            <a:lnSpc>
              <a:spcPct val="90000"/>
            </a:lnSpc>
            <a:spcBef>
              <a:spcPct val="0"/>
            </a:spcBef>
            <a:spcAft>
              <a:spcPct val="35000"/>
            </a:spcAft>
            <a:buNone/>
          </a:pPr>
          <a:r>
            <a:rPr lang="en-US" sz="1900" b="1" kern="1200" dirty="0">
              <a:solidFill>
                <a:schemeClr val="tx1"/>
              </a:solidFill>
            </a:rPr>
            <a:t>804-786-3798</a:t>
          </a:r>
        </a:p>
      </dsp:txBody>
      <dsp:txXfrm>
        <a:off x="5410209" y="457195"/>
        <a:ext cx="2524125" cy="1514475"/>
      </dsp:txXfrm>
    </dsp:sp>
    <dsp:sp modelId="{040671BB-2F91-47B4-A8C0-45263A13D339}">
      <dsp:nvSpPr>
        <dsp:cNvPr id="0" name=""/>
        <dsp:cNvSpPr/>
      </dsp:nvSpPr>
      <dsp:spPr>
        <a:xfrm>
          <a:off x="2718280" y="426421"/>
          <a:ext cx="2524125" cy="151447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Environmental Programs</a:t>
          </a:r>
        </a:p>
        <a:p>
          <a:pPr marL="0" lvl="0" indent="0" algn="ctr" defTabSz="844550">
            <a:lnSpc>
              <a:spcPct val="90000"/>
            </a:lnSpc>
            <a:spcBef>
              <a:spcPct val="0"/>
            </a:spcBef>
            <a:spcAft>
              <a:spcPct val="35000"/>
            </a:spcAft>
            <a:buNone/>
          </a:pPr>
          <a:r>
            <a:rPr lang="en-US" sz="1900" b="1" kern="1200" dirty="0">
              <a:solidFill>
                <a:schemeClr val="tx1"/>
              </a:solidFill>
            </a:rPr>
            <a:t>804-371-6561</a:t>
          </a:r>
        </a:p>
      </dsp:txBody>
      <dsp:txXfrm>
        <a:off x="2718280" y="426421"/>
        <a:ext cx="2524125" cy="151447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BCEF5E-ADD1-40D0-B07F-15F290F2F17C}">
      <dsp:nvSpPr>
        <dsp:cNvPr id="0" name=""/>
        <dsp:cNvSpPr/>
      </dsp:nvSpPr>
      <dsp:spPr>
        <a:xfrm>
          <a:off x="0" y="416718"/>
          <a:ext cx="2524125" cy="151447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Program Manager</a:t>
          </a:r>
        </a:p>
        <a:p>
          <a:pPr marL="0" lvl="0" indent="0" algn="ctr" defTabSz="844550">
            <a:lnSpc>
              <a:spcPct val="90000"/>
            </a:lnSpc>
            <a:spcBef>
              <a:spcPct val="0"/>
            </a:spcBef>
            <a:spcAft>
              <a:spcPct val="35000"/>
            </a:spcAft>
            <a:buNone/>
          </a:pPr>
          <a:r>
            <a:rPr lang="en-US" sz="1900" b="1" kern="1200" dirty="0">
              <a:solidFill>
                <a:schemeClr val="tx1"/>
              </a:solidFill>
            </a:rPr>
            <a:t>804-371-6559</a:t>
          </a:r>
        </a:p>
      </dsp:txBody>
      <dsp:txXfrm>
        <a:off x="0" y="416718"/>
        <a:ext cx="2524125" cy="1514475"/>
      </dsp:txXfrm>
    </dsp:sp>
    <dsp:sp modelId="{89FB8EDC-6089-48B4-B156-780BEB7058BB}">
      <dsp:nvSpPr>
        <dsp:cNvPr id="0" name=""/>
        <dsp:cNvSpPr/>
      </dsp:nvSpPr>
      <dsp:spPr>
        <a:xfrm>
          <a:off x="4582246" y="2212734"/>
          <a:ext cx="2524125" cy="151447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Compliance</a:t>
          </a:r>
        </a:p>
        <a:p>
          <a:pPr marL="0" lvl="0" indent="0" algn="ctr" defTabSz="844550">
            <a:lnSpc>
              <a:spcPct val="90000"/>
            </a:lnSpc>
            <a:spcBef>
              <a:spcPct val="0"/>
            </a:spcBef>
            <a:spcAft>
              <a:spcPct val="35000"/>
            </a:spcAft>
            <a:buNone/>
          </a:pPr>
          <a:r>
            <a:rPr lang="en-US" sz="1900" b="1" kern="1200" dirty="0">
              <a:solidFill>
                <a:schemeClr val="tx1"/>
              </a:solidFill>
            </a:rPr>
            <a:t>804-371-8485</a:t>
          </a:r>
        </a:p>
      </dsp:txBody>
      <dsp:txXfrm>
        <a:off x="4582246" y="2212734"/>
        <a:ext cx="2524125" cy="1514475"/>
      </dsp:txXfrm>
    </dsp:sp>
    <dsp:sp modelId="{FC63981E-AD29-485A-A99C-A31996C9A5C8}">
      <dsp:nvSpPr>
        <dsp:cNvPr id="0" name=""/>
        <dsp:cNvSpPr/>
      </dsp:nvSpPr>
      <dsp:spPr>
        <a:xfrm>
          <a:off x="1630963" y="2212734"/>
          <a:ext cx="2524125" cy="151447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Enforcement &amp; Field Operations</a:t>
          </a:r>
        </a:p>
        <a:p>
          <a:pPr marL="0" lvl="0" indent="0" algn="ctr" defTabSz="844550">
            <a:lnSpc>
              <a:spcPct val="90000"/>
            </a:lnSpc>
            <a:spcBef>
              <a:spcPct val="0"/>
            </a:spcBef>
            <a:spcAft>
              <a:spcPct val="35000"/>
            </a:spcAft>
            <a:buNone/>
          </a:pPr>
          <a:r>
            <a:rPr lang="en-US" sz="1900" b="1" kern="1200" dirty="0">
              <a:solidFill>
                <a:schemeClr val="tx1"/>
              </a:solidFill>
            </a:rPr>
            <a:t>804-371-6560</a:t>
          </a:r>
        </a:p>
      </dsp:txBody>
      <dsp:txXfrm>
        <a:off x="1630963" y="2212734"/>
        <a:ext cx="2524125" cy="1514475"/>
      </dsp:txXfrm>
    </dsp:sp>
    <dsp:sp modelId="{7BEB7B19-E2EC-4BB1-847A-84BA6D473BC6}">
      <dsp:nvSpPr>
        <dsp:cNvPr id="0" name=""/>
        <dsp:cNvSpPr/>
      </dsp:nvSpPr>
      <dsp:spPr>
        <a:xfrm>
          <a:off x="5410209" y="457195"/>
          <a:ext cx="2524125" cy="151447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Certification, License Registration, &amp; Training (CLRT)</a:t>
          </a:r>
        </a:p>
        <a:p>
          <a:pPr marL="0" lvl="0" indent="0" algn="ctr" defTabSz="844550">
            <a:lnSpc>
              <a:spcPct val="90000"/>
            </a:lnSpc>
            <a:spcBef>
              <a:spcPct val="0"/>
            </a:spcBef>
            <a:spcAft>
              <a:spcPct val="35000"/>
            </a:spcAft>
            <a:buNone/>
          </a:pPr>
          <a:r>
            <a:rPr lang="en-US" sz="1900" b="1" kern="1200" dirty="0">
              <a:solidFill>
                <a:schemeClr val="tx1"/>
              </a:solidFill>
            </a:rPr>
            <a:t>804-786-3798</a:t>
          </a:r>
        </a:p>
      </dsp:txBody>
      <dsp:txXfrm>
        <a:off x="5410209" y="457195"/>
        <a:ext cx="2524125" cy="1514475"/>
      </dsp:txXfrm>
    </dsp:sp>
    <dsp:sp modelId="{040671BB-2F91-47B4-A8C0-45263A13D339}">
      <dsp:nvSpPr>
        <dsp:cNvPr id="0" name=""/>
        <dsp:cNvSpPr/>
      </dsp:nvSpPr>
      <dsp:spPr>
        <a:xfrm>
          <a:off x="2718280" y="426421"/>
          <a:ext cx="2524125" cy="1514475"/>
        </a:xfrm>
        <a:prstGeom prst="rect">
          <a:avLst/>
        </a:prstGeom>
        <a:solidFill>
          <a:schemeClr val="accent2">
            <a:lumMod val="60000"/>
            <a:lum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solidFill>
                <a:schemeClr val="tx1"/>
              </a:solidFill>
            </a:rPr>
            <a:t>Environmental Programs</a:t>
          </a:r>
        </a:p>
        <a:p>
          <a:pPr marL="0" lvl="0" indent="0" algn="ctr" defTabSz="844550">
            <a:lnSpc>
              <a:spcPct val="90000"/>
            </a:lnSpc>
            <a:spcBef>
              <a:spcPct val="0"/>
            </a:spcBef>
            <a:spcAft>
              <a:spcPct val="35000"/>
            </a:spcAft>
            <a:buNone/>
          </a:pPr>
          <a:r>
            <a:rPr lang="en-US" sz="1900" b="1" kern="1200" dirty="0">
              <a:solidFill>
                <a:schemeClr val="tx1"/>
              </a:solidFill>
            </a:rPr>
            <a:t>804-371-6561</a:t>
          </a:r>
        </a:p>
      </dsp:txBody>
      <dsp:txXfrm>
        <a:off x="2718280" y="426421"/>
        <a:ext cx="2524125" cy="151447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8"/>
          </a:xfrm>
          <a:prstGeom prst="rect">
            <a:avLst/>
          </a:prstGeom>
        </p:spPr>
        <p:txBody>
          <a:bodyPr vert="horz" lIns="96649" tIns="48324" rIns="96649" bIns="48324" rtlCol="0"/>
          <a:lstStyle>
            <a:lvl1pPr algn="l">
              <a:defRPr sz="1300"/>
            </a:lvl1pPr>
          </a:lstStyle>
          <a:p>
            <a:endParaRPr lang="en-US" dirty="0"/>
          </a:p>
        </p:txBody>
      </p:sp>
      <p:sp>
        <p:nvSpPr>
          <p:cNvPr id="3" name="Date Placeholder 2"/>
          <p:cNvSpPr>
            <a:spLocks noGrp="1"/>
          </p:cNvSpPr>
          <p:nvPr>
            <p:ph type="dt" sz="quarter" idx="1"/>
          </p:nvPr>
        </p:nvSpPr>
        <p:spPr>
          <a:xfrm>
            <a:off x="4143588" y="1"/>
            <a:ext cx="3169920" cy="481728"/>
          </a:xfrm>
          <a:prstGeom prst="rect">
            <a:avLst/>
          </a:prstGeom>
        </p:spPr>
        <p:txBody>
          <a:bodyPr vert="horz" lIns="96649" tIns="48324" rIns="96649" bIns="48324" rtlCol="0"/>
          <a:lstStyle>
            <a:lvl1pPr algn="r">
              <a:defRPr sz="1300"/>
            </a:lvl1pPr>
          </a:lstStyle>
          <a:p>
            <a:fld id="{950A21FF-755A-4318-9125-4E6FBF29C99C}" type="datetimeFigureOut">
              <a:rPr lang="en-US" smtClean="0"/>
              <a:t>11/13/2023</a:t>
            </a:fld>
            <a:endParaRPr lang="en-US" dirty="0"/>
          </a:p>
        </p:txBody>
      </p:sp>
      <p:sp>
        <p:nvSpPr>
          <p:cNvPr id="4" name="Footer Placeholder 3"/>
          <p:cNvSpPr>
            <a:spLocks noGrp="1"/>
          </p:cNvSpPr>
          <p:nvPr>
            <p:ph type="ftr" sz="quarter" idx="2"/>
          </p:nvPr>
        </p:nvSpPr>
        <p:spPr>
          <a:xfrm>
            <a:off x="0" y="9119476"/>
            <a:ext cx="3169920" cy="481727"/>
          </a:xfrm>
          <a:prstGeom prst="rect">
            <a:avLst/>
          </a:prstGeom>
        </p:spPr>
        <p:txBody>
          <a:bodyPr vert="horz" lIns="96649" tIns="48324" rIns="96649" bIns="48324"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8" y="9119476"/>
            <a:ext cx="3169920" cy="481727"/>
          </a:xfrm>
          <a:prstGeom prst="rect">
            <a:avLst/>
          </a:prstGeom>
        </p:spPr>
        <p:txBody>
          <a:bodyPr vert="horz" lIns="96649" tIns="48324" rIns="96649" bIns="48324" rtlCol="0" anchor="b"/>
          <a:lstStyle>
            <a:lvl1pPr algn="r">
              <a:defRPr sz="1300"/>
            </a:lvl1pPr>
          </a:lstStyle>
          <a:p>
            <a:fld id="{BF90EAAB-4876-46A5-A4FF-41DCBCA5EFA0}" type="slidenum">
              <a:rPr lang="en-US" smtClean="0"/>
              <a:t>‹#›</a:t>
            </a:fld>
            <a:endParaRPr lang="en-US" dirty="0"/>
          </a:p>
        </p:txBody>
      </p:sp>
    </p:spTree>
    <p:extLst>
      <p:ext uri="{BB962C8B-B14F-4D97-AF65-F5344CB8AC3E}">
        <p14:creationId xmlns:p14="http://schemas.microsoft.com/office/powerpoint/2010/main" val="24528463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69920" cy="481728"/>
          </a:xfrm>
          <a:prstGeom prst="rect">
            <a:avLst/>
          </a:prstGeom>
        </p:spPr>
        <p:txBody>
          <a:bodyPr vert="horz" lIns="96635" tIns="48319" rIns="96635" bIns="48319" rtlCol="0"/>
          <a:lstStyle>
            <a:lvl1pPr algn="l">
              <a:defRPr sz="1300"/>
            </a:lvl1pPr>
          </a:lstStyle>
          <a:p>
            <a:endParaRPr lang="en-US" dirty="0"/>
          </a:p>
        </p:txBody>
      </p:sp>
      <p:sp>
        <p:nvSpPr>
          <p:cNvPr id="3" name="Date Placeholder 2"/>
          <p:cNvSpPr>
            <a:spLocks noGrp="1"/>
          </p:cNvSpPr>
          <p:nvPr>
            <p:ph type="dt" idx="1"/>
          </p:nvPr>
        </p:nvSpPr>
        <p:spPr>
          <a:xfrm>
            <a:off x="4143589" y="1"/>
            <a:ext cx="3169920" cy="481728"/>
          </a:xfrm>
          <a:prstGeom prst="rect">
            <a:avLst/>
          </a:prstGeom>
        </p:spPr>
        <p:txBody>
          <a:bodyPr vert="horz" lIns="96635" tIns="48319" rIns="96635" bIns="48319" rtlCol="0"/>
          <a:lstStyle>
            <a:lvl1pPr algn="r">
              <a:defRPr sz="1300"/>
            </a:lvl1pPr>
          </a:lstStyle>
          <a:p>
            <a:fld id="{79C55166-D3D5-4372-A2F7-62954712E78C}" type="datetimeFigureOut">
              <a:rPr lang="en-US" smtClean="0"/>
              <a:t>11/13/2023</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35" tIns="48319" rIns="96635" bIns="48319" rtlCol="0" anchor="ctr"/>
          <a:lstStyle/>
          <a:p>
            <a:endParaRPr lang="en-US" dirty="0"/>
          </a:p>
        </p:txBody>
      </p:sp>
      <p:sp>
        <p:nvSpPr>
          <p:cNvPr id="5" name="Notes Placeholder 4"/>
          <p:cNvSpPr>
            <a:spLocks noGrp="1"/>
          </p:cNvSpPr>
          <p:nvPr>
            <p:ph type="body" sz="quarter" idx="3"/>
          </p:nvPr>
        </p:nvSpPr>
        <p:spPr>
          <a:xfrm>
            <a:off x="731520" y="4620578"/>
            <a:ext cx="5852160" cy="3780473"/>
          </a:xfrm>
          <a:prstGeom prst="rect">
            <a:avLst/>
          </a:prstGeom>
        </p:spPr>
        <p:txBody>
          <a:bodyPr vert="horz" lIns="96635" tIns="48319" rIns="96635" bIns="4831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78"/>
            <a:ext cx="3169920" cy="481727"/>
          </a:xfrm>
          <a:prstGeom prst="rect">
            <a:avLst/>
          </a:prstGeom>
        </p:spPr>
        <p:txBody>
          <a:bodyPr vert="horz" lIns="96635" tIns="48319" rIns="96635" bIns="48319"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9" y="9119478"/>
            <a:ext cx="3169920" cy="481727"/>
          </a:xfrm>
          <a:prstGeom prst="rect">
            <a:avLst/>
          </a:prstGeom>
        </p:spPr>
        <p:txBody>
          <a:bodyPr vert="horz" lIns="96635" tIns="48319" rIns="96635" bIns="48319" rtlCol="0" anchor="b"/>
          <a:lstStyle>
            <a:lvl1pPr algn="r">
              <a:defRPr sz="1300"/>
            </a:lvl1pPr>
          </a:lstStyle>
          <a:p>
            <a:fld id="{536EF407-9E27-4D9B-8EB8-BA7129A0C87E}" type="slidenum">
              <a:rPr lang="en-US" smtClean="0"/>
              <a:t>‹#›</a:t>
            </a:fld>
            <a:endParaRPr lang="en-US" dirty="0"/>
          </a:p>
        </p:txBody>
      </p:sp>
    </p:spTree>
    <p:extLst>
      <p:ext uri="{BB962C8B-B14F-4D97-AF65-F5344CB8AC3E}">
        <p14:creationId xmlns:p14="http://schemas.microsoft.com/office/powerpoint/2010/main" val="2837638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2023-2024 Pesticide Regulatory Update meets the requirements for</a:t>
            </a:r>
            <a:r>
              <a:rPr lang="en-US" baseline="0" dirty="0"/>
              <a:t> the </a:t>
            </a:r>
            <a:r>
              <a:rPr lang="en-US" dirty="0"/>
              <a:t>legal update as part of all approved pesticide applicator recertification programs</a:t>
            </a:r>
            <a:r>
              <a:rPr lang="en-US" b="1" baseline="0" dirty="0"/>
              <a:t>. All information contained in Slides 1-38 must be presented as part of </a:t>
            </a:r>
            <a:r>
              <a:rPr lang="en-US" b="1" u="sng" baseline="0" dirty="0"/>
              <a:t>all</a:t>
            </a:r>
            <a:r>
              <a:rPr lang="en-US" b="1" baseline="0" dirty="0"/>
              <a:t> approved recertification courses including those for commercial applicators (all categories), registered technicians and private applicators.</a:t>
            </a:r>
            <a:r>
              <a:rPr lang="en-US" b="1" dirty="0"/>
              <a:t>  In addition, for recertification</a:t>
            </a:r>
            <a:r>
              <a:rPr lang="en-US" b="1" baseline="0" dirty="0"/>
              <a:t> of commercial applicators and registered technicians, the information contained in Slides 40-52 must be presented in addition to Slides 1-38</a:t>
            </a:r>
            <a:r>
              <a:rPr lang="en-US" baseline="0" dirty="0"/>
              <a:t>  </a:t>
            </a:r>
            <a:r>
              <a:rPr lang="en-US" b="1" baseline="0" dirty="0"/>
              <a:t>For recertification courses for private applicators, the information contained in Slides 54-59 must be presented in addition to Slides 1-338</a:t>
            </a:r>
            <a:r>
              <a:rPr lang="en-US" baseline="0" dirty="0"/>
              <a:t>. </a:t>
            </a:r>
            <a:r>
              <a:rPr lang="en-US" dirty="0"/>
              <a:t>The items in the Legal Update are required for the Board to approve the training for credit. Should</a:t>
            </a:r>
            <a:r>
              <a:rPr lang="en-US" baseline="0" dirty="0"/>
              <a:t> the complete Legal Update not be provided, re</a:t>
            </a:r>
            <a:r>
              <a:rPr lang="en-US" dirty="0"/>
              <a:t>certification credit will not be given to attendees.  </a:t>
            </a:r>
          </a:p>
          <a:p>
            <a:endParaRPr lang="en-US" dirty="0"/>
          </a:p>
          <a:p>
            <a:r>
              <a:rPr lang="en-US" dirty="0"/>
              <a:t>Presenters</a:t>
            </a:r>
            <a:r>
              <a:rPr lang="en-US" baseline="0" dirty="0"/>
              <a:t> are free to add to this presentation to </a:t>
            </a:r>
            <a:r>
              <a:rPr lang="en-US" dirty="0"/>
              <a:t>suit different audiences,</a:t>
            </a:r>
            <a:r>
              <a:rPr lang="en-US" baseline="0" dirty="0"/>
              <a:t> if appropriate.  Slides may be added as appropriate for course attendees.  </a:t>
            </a:r>
            <a:r>
              <a:rPr lang="en-US" b="1" u="sng" baseline="0" dirty="0"/>
              <a:t>A minimum of 45 minutes to 1 hour is needed for all Legal Updates. This ensures all required information is able to be presented.</a:t>
            </a:r>
          </a:p>
          <a:p>
            <a:endParaRPr lang="en-US" b="1" u="sng" dirty="0">
              <a:solidFill>
                <a:srgbClr val="FF0000"/>
              </a:solidFill>
            </a:endParaRPr>
          </a:p>
          <a:p>
            <a:r>
              <a:rPr lang="en-US" dirty="0"/>
              <a:t>Talking points are provided in the notes for many of the slides.  Should</a:t>
            </a:r>
            <a:r>
              <a:rPr lang="en-US" baseline="0" dirty="0"/>
              <a:t> you have any questions,  please contact the Office of Pesticide Services at opsclrt.vdacs@vdacs.virginia.gov or 804-786-3798.</a:t>
            </a:r>
          </a:p>
          <a:p>
            <a:endParaRPr lang="en-US" baseline="0" dirty="0"/>
          </a:p>
          <a:p>
            <a:r>
              <a:rPr lang="en-US" baseline="0" dirty="0"/>
              <a:t>Contact information for the Office of Pesticide Services is also included at the end of the presentation.</a:t>
            </a:r>
          </a:p>
          <a:p>
            <a:endParaRPr lang="en-US" baseline="0" dirty="0"/>
          </a:p>
          <a:p>
            <a:endParaRPr lang="en-US" baseline="0" dirty="0"/>
          </a:p>
          <a:p>
            <a:r>
              <a:rPr lang="en-US" b="1" baseline="0" dirty="0"/>
              <a:t>Notes</a:t>
            </a:r>
            <a:r>
              <a:rPr lang="en-US" baseline="0" dirty="0"/>
              <a:t>:</a:t>
            </a:r>
          </a:p>
          <a:p>
            <a:pPr marL="228600" indent="-228600">
              <a:buFont typeface="+mj-lt"/>
              <a:buAutoNum type="arabicPeriod"/>
            </a:pPr>
            <a:r>
              <a:rPr lang="en-US" b="1" u="sng" baseline="0" dirty="0"/>
              <a:t>When</a:t>
            </a:r>
            <a:r>
              <a:rPr lang="en-US" baseline="0" dirty="0"/>
              <a:t> </a:t>
            </a:r>
            <a:r>
              <a:rPr lang="en-US" b="1" u="sng" baseline="0" dirty="0"/>
              <a:t>offering testing as part of a recertification course</a:t>
            </a:r>
            <a:r>
              <a:rPr lang="en-US" baseline="0" dirty="0"/>
              <a:t>, sponsors should ensure that the applications are submitted in a timely manner well in advance of the test date.  Applications should be received no less than 30 days in advance of the testing date to allow for processing and issuance of a  Letter of Authorization (LOA).  Some sponsors are waiting until a week or two before the exam date to get applications submitted and expecting that OPS will expedite the processing and email or fax the LOAs at the last minute.  </a:t>
            </a:r>
            <a:r>
              <a:rPr lang="en-US" b="1" u="sng" baseline="0" dirty="0"/>
              <a:t>If applications are not submitted in a timely manner, it is possible that sponsors and prospective applicators will not have them by the exam date.  A LOA is required to sit for examination.</a:t>
            </a:r>
          </a:p>
          <a:p>
            <a:pPr marL="228600" indent="-228600">
              <a:buFont typeface="+mj-lt"/>
              <a:buAutoNum type="arabicPeriod"/>
            </a:pPr>
            <a:r>
              <a:rPr lang="en-US" b="1" u="sng" baseline="0" dirty="0"/>
              <a:t>For course sponsors/instructors seeking recertification credit for their own course, </a:t>
            </a:r>
            <a:r>
              <a:rPr lang="en-US" b="0" u="none" baseline="0" dirty="0"/>
              <a:t>you are required, like all attendees, to participate in the entire program and all sessions and complete all required forms. Course sponsors can </a:t>
            </a:r>
            <a:r>
              <a:rPr lang="en-US" b="1" u="sng" baseline="0" dirty="0"/>
              <a:t>not</a:t>
            </a:r>
            <a:r>
              <a:rPr lang="en-US" b="0" u="none" baseline="0" dirty="0"/>
              <a:t> “self recertify” rather the course must include presenters others than the course sponsor.</a:t>
            </a:r>
          </a:p>
          <a:p>
            <a:pPr marL="228600" indent="-228600">
              <a:buFont typeface="+mj-lt"/>
              <a:buAutoNum type="arabicPeriod"/>
            </a:pPr>
            <a:endParaRPr lang="en-US" b="0" u="none"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1</a:t>
            </a:fld>
            <a:endParaRPr lang="en-US" dirty="0"/>
          </a:p>
        </p:txBody>
      </p:sp>
    </p:spTree>
    <p:extLst>
      <p:ext uri="{BB962C8B-B14F-4D97-AF65-F5344CB8AC3E}">
        <p14:creationId xmlns:p14="http://schemas.microsoft.com/office/powerpoint/2010/main" val="24471717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Virginia is what</a:t>
            </a:r>
            <a:r>
              <a:rPr lang="en-US" baseline="0" dirty="0"/>
              <a:t> is referred to as a “label state”. This means that the legal application of a pesticide is determined by compliance with the label.  Some states have additional requirements to the label, for example, for termiticide applications. Virginia does not currently have any additional requirements outside the Act and Regulations and of course the label.  </a:t>
            </a: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10</a:t>
            </a:fld>
            <a:endParaRPr lang="en-US" dirty="0"/>
          </a:p>
        </p:txBody>
      </p:sp>
    </p:spTree>
    <p:extLst>
      <p:ext uri="{BB962C8B-B14F-4D97-AF65-F5344CB8AC3E}">
        <p14:creationId xmlns:p14="http://schemas.microsoft.com/office/powerpoint/2010/main" val="6124739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 of a pesticide is not onl</a:t>
            </a:r>
            <a:r>
              <a:rPr lang="en-US" baseline="0" dirty="0"/>
              <a:t>y the actual application, but all the routine activities that are association with the application. They include activities before and after that actual application. This means you need to read the entire pesticide label and follow all the label instructions.</a:t>
            </a: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11</a:t>
            </a:fld>
            <a:endParaRPr lang="en-US" dirty="0"/>
          </a:p>
        </p:txBody>
      </p:sp>
    </p:spTree>
    <p:extLst>
      <p:ext uri="{BB962C8B-B14F-4D97-AF65-F5344CB8AC3E}">
        <p14:creationId xmlns:p14="http://schemas.microsoft.com/office/powerpoint/2010/main" val="3334176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effectLst/>
              </a:rPr>
              <a:t>Pesticide users who fail to follow label provisions for their pesticide application, whether that failure results in harm to a listed species or not, will be subject to enforcement under the misuse provisions of FIFRA and the Virginia Pesticide Control Act and related regulations.</a:t>
            </a:r>
          </a:p>
          <a:p>
            <a:endParaRPr lang="es-MX"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B41F4-42C4-4321-B2A4-E9844FDE0330}"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MX"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263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6EF407-9E27-4D9B-8EB8-BA7129A0C87E}" type="slidenum">
              <a:rPr lang="en-US" smtClean="0"/>
              <a:t>15</a:t>
            </a:fld>
            <a:endParaRPr lang="en-US" dirty="0"/>
          </a:p>
        </p:txBody>
      </p:sp>
    </p:spTree>
    <p:extLst>
      <p:ext uri="{BB962C8B-B14F-4D97-AF65-F5344CB8AC3E}">
        <p14:creationId xmlns:p14="http://schemas.microsoft.com/office/powerpoint/2010/main" val="2326344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MX"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AB41F4-42C4-4321-B2A4-E9844FDE0330}"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MX"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367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Bulletins Live! Two is not currently available using </a:t>
            </a:r>
            <a:r>
              <a:rPr lang="en-US"/>
              <a:t>a smartphone.</a:t>
            </a:r>
            <a:endParaRPr lang="en-US" dirty="0"/>
          </a:p>
        </p:txBody>
      </p:sp>
      <p:sp>
        <p:nvSpPr>
          <p:cNvPr id="4" name="Slide Number Placeholder 3"/>
          <p:cNvSpPr>
            <a:spLocks noGrp="1"/>
          </p:cNvSpPr>
          <p:nvPr>
            <p:ph type="sldNum" sz="quarter" idx="5"/>
          </p:nvPr>
        </p:nvSpPr>
        <p:spPr/>
        <p:txBody>
          <a:bodyPr/>
          <a:lstStyle/>
          <a:p>
            <a:fld id="{536EF407-9E27-4D9B-8EB8-BA7129A0C87E}" type="slidenum">
              <a:rPr lang="en-US" smtClean="0"/>
              <a:t>17</a:t>
            </a:fld>
            <a:endParaRPr lang="en-US" dirty="0"/>
          </a:p>
        </p:txBody>
      </p:sp>
    </p:spTree>
    <p:extLst>
      <p:ext uri="{BB962C8B-B14F-4D97-AF65-F5344CB8AC3E}">
        <p14:creationId xmlns:p14="http://schemas.microsoft.com/office/powerpoint/2010/main" val="7588673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21</a:t>
            </a:fld>
            <a:endParaRPr lang="en-US" dirty="0"/>
          </a:p>
        </p:txBody>
      </p:sp>
    </p:spTree>
    <p:extLst>
      <p:ext uri="{BB962C8B-B14F-4D97-AF65-F5344CB8AC3E}">
        <p14:creationId xmlns:p14="http://schemas.microsoft.com/office/powerpoint/2010/main" val="757798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a:t>
            </a:r>
            <a:r>
              <a:rPr lang="en-US" baseline="0" dirty="0"/>
              <a:t> pesticides manufactured, distributed, sold, offered for sale, used, or offered for use are required to be registered in Virginia.  </a:t>
            </a:r>
            <a:r>
              <a:rPr lang="en-US" dirty="0"/>
              <a:t>It is important to check the registration status and the business license</a:t>
            </a:r>
            <a:r>
              <a:rPr lang="en-US" baseline="0" dirty="0"/>
              <a:t> status for any online purchases.  The requirements for both apply whether it is a brick and mortar store or a virtual store.  There are limited exceptions for businesses who sell limited quantities of general use pesticide intended primarily for household use (less than $50,000).</a:t>
            </a:r>
            <a:endParaRPr lang="en-US" dirty="0"/>
          </a:p>
          <a:p>
            <a:endParaRPr lang="en-US"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Pesticides are registered annually and registrations expire December 31 of each year.  Even if you have a product you bought in 2023, if the company does not renew the registration for 2024, it is </a:t>
            </a:r>
            <a:r>
              <a:rPr lang="en-US" u="sng" baseline="0" dirty="0"/>
              <a:t>not</a:t>
            </a:r>
            <a:r>
              <a:rPr lang="en-US" baseline="0" dirty="0"/>
              <a:t> legal to sell or use in Virginia.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Business licenses expire annually on March 31.</a:t>
            </a:r>
          </a:p>
          <a:p>
            <a:endParaRPr lang="en-US" baseline="0" dirty="0"/>
          </a:p>
        </p:txBody>
      </p:sp>
      <p:sp>
        <p:nvSpPr>
          <p:cNvPr id="4" name="Slide Number Placeholder 3"/>
          <p:cNvSpPr>
            <a:spLocks noGrp="1"/>
          </p:cNvSpPr>
          <p:nvPr>
            <p:ph type="sldNum" sz="quarter" idx="10"/>
          </p:nvPr>
        </p:nvSpPr>
        <p:spPr/>
        <p:txBody>
          <a:bodyPr/>
          <a:lstStyle/>
          <a:p>
            <a:fld id="{536EF407-9E27-4D9B-8EB8-BA7129A0C87E}" type="slidenum">
              <a:rPr lang="en-US" smtClean="0"/>
              <a:t>22</a:t>
            </a:fld>
            <a:endParaRPr lang="en-US" dirty="0"/>
          </a:p>
        </p:txBody>
      </p:sp>
    </p:spTree>
    <p:extLst>
      <p:ext uri="{BB962C8B-B14F-4D97-AF65-F5344CB8AC3E}">
        <p14:creationId xmlns:p14="http://schemas.microsoft.com/office/powerpoint/2010/main" val="2372045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a:t>
            </a:r>
            <a:r>
              <a:rPr lang="en-US" baseline="0" dirty="0"/>
              <a:t> covered earlier, “storage” is considered part of the routine use of pesticides.  It is very important to store pesticides correctly. Proper storage ensures the integrity of the product and may help reduce the incidences of accidental poisonings.  Check the pesticide label for storage requirements. Every year there are cases where pesticides have been stored improperly resulting in accidental ingestion or other exposure. These two photos are perfect examples of what NOT to do. </a:t>
            </a:r>
          </a:p>
          <a:p>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23</a:t>
            </a:fld>
            <a:endParaRPr lang="en-US" dirty="0"/>
          </a:p>
        </p:txBody>
      </p:sp>
    </p:spTree>
    <p:extLst>
      <p:ext uri="{BB962C8B-B14F-4D97-AF65-F5344CB8AC3E}">
        <p14:creationId xmlns:p14="http://schemas.microsoft.com/office/powerpoint/2010/main" val="1398292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Like with pesticide storage, </a:t>
            </a:r>
            <a:r>
              <a:rPr lang="en-US" dirty="0"/>
              <a:t>pesticide labels provide specific information about how to properly dispose of unused products. </a:t>
            </a:r>
          </a:p>
          <a:p>
            <a:endParaRPr lang="en-US" dirty="0"/>
          </a:p>
          <a:p>
            <a:r>
              <a:rPr lang="en-US" dirty="0"/>
              <a:t>To reduce the potential for unused pesticides, mix only enough pesticide for the job(s) you have planned and if possible, use up small amounts of excess pesticides. Should you have unwanted pesticides, they can be stored until the program is again available in your area:</a:t>
            </a:r>
          </a:p>
          <a:p>
            <a:pPr lvl="1"/>
            <a:r>
              <a:rPr lang="en-US" dirty="0"/>
              <a:t>• Pesticides should be stored out of reach of children and pets and in a secure location that is well-ventilated.</a:t>
            </a:r>
          </a:p>
          <a:p>
            <a:pPr lvl="1"/>
            <a:r>
              <a:rPr lang="en-US" dirty="0"/>
              <a:t>• Pesticides should never be stored in cabinets with or near food, animal feed, or medical supplies and should not be stored in places where flooding is possible or where they might spill or leak into wells, drains, ground water, or surface water.</a:t>
            </a:r>
          </a:p>
          <a:p>
            <a:pPr lvl="1"/>
            <a:r>
              <a:rPr lang="en-US" dirty="0"/>
              <a:t>• Always store pesticides in their original containers with their tops tightly closed if possible. If the pesticide label is damaged, provide as much information about the product as possible.</a:t>
            </a:r>
          </a:p>
          <a:p>
            <a:pPr lvl="1"/>
            <a:r>
              <a:rPr lang="en-US" dirty="0"/>
              <a:t>• If the integrity of the packing is compromised, place inside another container.</a:t>
            </a:r>
          </a:p>
          <a:p>
            <a:endParaRPr lang="en-US" dirty="0"/>
          </a:p>
          <a:p>
            <a:r>
              <a:rPr lang="en-US" dirty="0"/>
              <a:t>If you are unable to store your unwanted pesticides please be aware that, unless allowed on the pesticide label, pesticides cannot be disposed of in the same manner as other household trash since they are considered hazardous substances, As hazardous substances, pesticides need to be carried to a hazardous waste collection site or facility. Some municipalities may offer hazardous waste collection sites or hold annual hazardous waste collections. If a hazardous waste collection program is not offered in your area and you are unable to store your unwanted pesticides until the pesticide disposal program is in your area, you should contact an Environmental/Hazardous Waste Contractor to dispose of your unwanted pesticides.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6EF407-9E27-4D9B-8EB8-BA7129A0C87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574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today’s presentation, we will be covering those</a:t>
            </a:r>
            <a:r>
              <a:rPr lang="en-US" baseline="0" dirty="0"/>
              <a:t> items that are required as part of recertification as a pesticide applicator.  This includes:</a:t>
            </a:r>
          </a:p>
          <a:p>
            <a:pPr marL="241621" indent="-241621">
              <a:buAutoNum type="arabicPeriod"/>
            </a:pPr>
            <a:r>
              <a:rPr lang="en-US" baseline="0" dirty="0"/>
              <a:t>The laws and regulations that govern the use of pesticides; </a:t>
            </a:r>
          </a:p>
          <a:p>
            <a:pPr marL="241621" indent="-241621">
              <a:buAutoNum type="arabicPeriod"/>
            </a:pPr>
            <a:r>
              <a:rPr lang="en-US" baseline="0" dirty="0"/>
              <a:t>The most common violations during the last fiscal year and what can happen if you don’t follow the law and regulations;</a:t>
            </a:r>
          </a:p>
          <a:p>
            <a:pPr marL="241621" indent="-241621">
              <a:buAutoNum type="arabicPeriod"/>
            </a:pPr>
            <a:r>
              <a:rPr lang="en-US" dirty="0"/>
              <a:t>Important</a:t>
            </a:r>
            <a:r>
              <a:rPr lang="en-US" baseline="0" dirty="0"/>
              <a:t> reminders about following the label; storage and disposal of pesticides and recycling of empty containers; who can supervise who; recordkeeping; what do to if there is an incident and registration requirements for pesticides; and</a:t>
            </a:r>
          </a:p>
          <a:p>
            <a:pPr marL="241621" indent="-241621">
              <a:buAutoNum type="arabicPeriod"/>
            </a:pPr>
            <a:r>
              <a:rPr lang="en-US" baseline="0" dirty="0"/>
              <a:t>Ongoing federal and state regulatory activities that affect you</a:t>
            </a:r>
          </a:p>
          <a:p>
            <a:pPr marL="0" indent="0">
              <a:buNone/>
            </a:pPr>
            <a:endParaRPr lang="en-US" baseline="0" dirty="0"/>
          </a:p>
          <a:p>
            <a:r>
              <a:rPr lang="en-US" dirty="0"/>
              <a:t>As a reminder,</a:t>
            </a:r>
            <a:r>
              <a:rPr lang="en-US" baseline="0" dirty="0"/>
              <a:t> you can add additional information to the presentation that is appropriate for your specific audience.</a:t>
            </a: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2</a:t>
            </a:fld>
            <a:endParaRPr lang="en-US" dirty="0"/>
          </a:p>
        </p:txBody>
      </p:sp>
    </p:spTree>
    <p:extLst>
      <p:ext uri="{BB962C8B-B14F-4D97-AF65-F5344CB8AC3E}">
        <p14:creationId xmlns:p14="http://schemas.microsoft.com/office/powerpoint/2010/main" val="1077342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each of the 5 regions has been served, the cycle starts over. For current program information, visit the VDACS website at http://www.vdacs.virginia.gov/pesticide-collection.shtml. </a:t>
            </a:r>
          </a:p>
        </p:txBody>
      </p:sp>
      <p:sp>
        <p:nvSpPr>
          <p:cNvPr id="4" name="Slide Number Placeholder 3"/>
          <p:cNvSpPr>
            <a:spLocks noGrp="1"/>
          </p:cNvSpPr>
          <p:nvPr>
            <p:ph type="sldNum" sz="quarter" idx="10"/>
          </p:nvPr>
        </p:nvSpPr>
        <p:spPr/>
        <p:txBody>
          <a:bodyPr/>
          <a:lstStyle/>
          <a:p>
            <a:fld id="{536EF407-9E27-4D9B-8EB8-BA7129A0C87E}" type="slidenum">
              <a:rPr lang="en-US" smtClean="0"/>
              <a:t>25</a:t>
            </a:fld>
            <a:endParaRPr lang="en-US" dirty="0"/>
          </a:p>
        </p:txBody>
      </p:sp>
    </p:spTree>
    <p:extLst>
      <p:ext uri="{BB962C8B-B14F-4D97-AF65-F5344CB8AC3E}">
        <p14:creationId xmlns:p14="http://schemas.microsoft.com/office/powerpoint/2010/main" val="82214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6EF407-9E27-4D9B-8EB8-BA7129A0C87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437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pesticide applicators are required to report an accident or incident involving</a:t>
            </a:r>
            <a:r>
              <a:rPr lang="en-US" baseline="0" dirty="0"/>
              <a:t> pesticides to the Office of Pesticide Services. In addition to it being the law, while OPS is not considered a first responder, OPS can assist, as needed with technical information, copies of the label and Safety Data Sheets, and can act as the go between if needed with the pesticide manufacturer or EPA.   </a:t>
            </a:r>
          </a:p>
        </p:txBody>
      </p:sp>
      <p:sp>
        <p:nvSpPr>
          <p:cNvPr id="4" name="Slide Number Placeholder 3"/>
          <p:cNvSpPr>
            <a:spLocks noGrp="1"/>
          </p:cNvSpPr>
          <p:nvPr>
            <p:ph type="sldNum" sz="quarter" idx="10"/>
          </p:nvPr>
        </p:nvSpPr>
        <p:spPr/>
        <p:txBody>
          <a:bodyPr/>
          <a:lstStyle/>
          <a:p>
            <a:fld id="{536EF407-9E27-4D9B-8EB8-BA7129A0C87E}" type="slidenum">
              <a:rPr lang="en-US" smtClean="0"/>
              <a:t>27</a:t>
            </a:fld>
            <a:endParaRPr lang="en-US" dirty="0"/>
          </a:p>
        </p:txBody>
      </p:sp>
    </p:spTree>
    <p:extLst>
      <p:ext uri="{BB962C8B-B14F-4D97-AF65-F5344CB8AC3E}">
        <p14:creationId xmlns:p14="http://schemas.microsoft.com/office/powerpoint/2010/main" val="10567369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p</a:t>
            </a:r>
            <a:r>
              <a:rPr lang="en-US" dirty="0"/>
              <a:t>esticide applicator certification is</a:t>
            </a:r>
            <a:r>
              <a:rPr lang="en-US" baseline="0" dirty="0"/>
              <a:t> issued to an individual thus it is the individual's responsibility to maintain their certification which includes making sure OPS has your current mailing address (where you want all correspondence regarding your certification is to be mailed);  and taking a recertification course prior to the expiration of your certification.  OPS will send information regarding applicator renewal prior to the expiration date of applicator certification. Applicator renewal information is sent as a courtesy.  Even if you don’t get a renewal notice, you are still required to take the required recertification course. This is no different than renewing your driver’s license with DMV.  You need your certification to be able to legally apply pesticides so be sure it is always up to date!</a:t>
            </a:r>
          </a:p>
          <a:p>
            <a:endParaRPr lang="en-US" baseline="0" dirty="0"/>
          </a:p>
          <a:p>
            <a:r>
              <a:rPr lang="en-US" baseline="0" dirty="0"/>
              <a:t>An annual pesticide business license is required for each location or outlet that sells, distributes, stores, applies, or recommends for use any pesticide.</a:t>
            </a:r>
          </a:p>
          <a:p>
            <a:endParaRPr lang="en-US" baseline="0" dirty="0"/>
          </a:p>
          <a:p>
            <a:r>
              <a:rPr lang="en-US" u="sng" dirty="0"/>
              <a:t>No</a:t>
            </a:r>
            <a:r>
              <a:rPr lang="en-US" dirty="0"/>
              <a:t> pesticide business may sell, distribute, or store any pesticide without a pesticide business license.</a:t>
            </a:r>
          </a:p>
          <a:p>
            <a:endParaRPr lang="en-US" dirty="0"/>
          </a:p>
          <a:p>
            <a:r>
              <a:rPr lang="en-US" u="sng" dirty="0"/>
              <a:t>No</a:t>
            </a:r>
            <a:r>
              <a:rPr lang="en-US" dirty="0"/>
              <a:t> person may apply or recommend for use any pesticide commercially without a pesticide business license and the employment of a certified commercial applicator responsible for: (i) the safe application of the pesticides; and (ii) providing recommendations for the use of pesticides.</a:t>
            </a:r>
          </a:p>
          <a:p>
            <a:endParaRPr lang="en-US" dirty="0"/>
          </a:p>
          <a:p>
            <a:r>
              <a:rPr lang="en-US" b="1" dirty="0"/>
              <a:t>If a pesticide business license expires or lapses (i.e. the Certificate of Insurance expires during the licensing year), the business cannot legally operate. If a firm’s business license has expired, all certifications of the firm’s pesticide applicators become invalid and the firm’s applicators cannot legally apply pesticides. Additionally, if the pesticide business license expires for a business selling pesticides, that business cannot legally sell pesticide until it renews its license. </a:t>
            </a:r>
            <a:r>
              <a:rPr lang="en-US" b="1" baseline="0" dirty="0"/>
              <a:t>.  </a:t>
            </a:r>
          </a:p>
          <a:p>
            <a:endParaRPr lang="en-US" baseline="0" dirty="0"/>
          </a:p>
          <a:p>
            <a:r>
              <a:rPr lang="en-US" baseline="0" dirty="0"/>
              <a:t>Like with pesticide applicator certification, even if the business owner/operator does not receive a renewal notice, or a notice of expiration of a Certificate of Insurance, it is the business owner/operator who is responsible to ensure the business has a valid pesticide business license.   While OPS does send renewal notices and notifies pesticide businesses if their Certificate of Insurance expires, it is only as a courtesy A business must have a valid license so a business owner/operator must ensure they do!</a:t>
            </a:r>
            <a:endParaRPr lang="en-US" dirty="0"/>
          </a:p>
          <a:p>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28</a:t>
            </a:fld>
            <a:endParaRPr lang="en-US" dirty="0"/>
          </a:p>
        </p:txBody>
      </p:sp>
    </p:spTree>
    <p:extLst>
      <p:ext uri="{BB962C8B-B14F-4D97-AF65-F5344CB8AC3E}">
        <p14:creationId xmlns:p14="http://schemas.microsoft.com/office/powerpoint/2010/main" val="34807682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issues with Recertification Course Documentation:</a:t>
            </a:r>
          </a:p>
          <a:p>
            <a:pPr marL="171450" indent="-171450">
              <a:buFont typeface="Arial" panose="020B0604020202020204" pitchFamily="34" charset="0"/>
              <a:buChar char="•"/>
            </a:pPr>
            <a:r>
              <a:rPr lang="en-US" dirty="0"/>
              <a:t>Individuals sign in with one name and sign out with another (same certificate no.);</a:t>
            </a:r>
          </a:p>
          <a:p>
            <a:pPr marL="171450" indent="-171450">
              <a:buFont typeface="Arial" panose="020B0604020202020204" pitchFamily="34" charset="0"/>
              <a:buChar char="•"/>
            </a:pPr>
            <a:r>
              <a:rPr lang="en-US" dirty="0"/>
              <a:t>Signature</a:t>
            </a:r>
            <a:r>
              <a:rPr lang="en-US" baseline="0" dirty="0"/>
              <a:t> discrepancies – The </a:t>
            </a:r>
            <a:r>
              <a:rPr lang="en-US" dirty="0"/>
              <a:t>signatures bore no resemblance (sign in/sign out;</a:t>
            </a:r>
            <a:r>
              <a:rPr lang="en-US" baseline="0" dirty="0"/>
              <a:t> signature on roster vs application for recertification credit)</a:t>
            </a:r>
            <a:r>
              <a:rPr lang="en-US" dirty="0"/>
              <a:t>.</a:t>
            </a:r>
          </a:p>
          <a:p>
            <a:pPr marL="171450" indent="-171450">
              <a:buFont typeface="Arial" panose="020B0604020202020204" pitchFamily="34" charset="0"/>
              <a:buChar char="•"/>
            </a:pPr>
            <a:r>
              <a:rPr lang="en-US" dirty="0"/>
              <a:t>Illegible </a:t>
            </a:r>
          </a:p>
          <a:p>
            <a:pPr marL="171450" indent="-171450">
              <a:buFont typeface="Arial" panose="020B0604020202020204" pitchFamily="34" charset="0"/>
              <a:buChar char="•"/>
            </a:pPr>
            <a:r>
              <a:rPr lang="en-US" dirty="0"/>
              <a:t>Employer</a:t>
            </a:r>
            <a:r>
              <a:rPr lang="en-US" baseline="0" dirty="0"/>
              <a:t> does not match that on file (Change of Information should be submitted separately)</a:t>
            </a:r>
            <a:endParaRPr lang="en-US" dirty="0"/>
          </a:p>
        </p:txBody>
      </p:sp>
      <p:sp>
        <p:nvSpPr>
          <p:cNvPr id="4" name="Slide Number Placeholder 3"/>
          <p:cNvSpPr>
            <a:spLocks noGrp="1"/>
          </p:cNvSpPr>
          <p:nvPr>
            <p:ph type="sldNum" sz="quarter" idx="10"/>
          </p:nvPr>
        </p:nvSpPr>
        <p:spPr/>
        <p:txBody>
          <a:bodyPr/>
          <a:lstStyle/>
          <a:p>
            <a:fld id="{6839ACB3-BE22-4129-BE07-3F9D220ACB35}" type="slidenum">
              <a:rPr lang="en-US" smtClean="0"/>
              <a:t>29</a:t>
            </a:fld>
            <a:endParaRPr lang="en-US" dirty="0"/>
          </a:p>
        </p:txBody>
      </p:sp>
    </p:spTree>
    <p:extLst>
      <p:ext uri="{BB962C8B-B14F-4D97-AF65-F5344CB8AC3E}">
        <p14:creationId xmlns:p14="http://schemas.microsoft.com/office/powerpoint/2010/main" val="2192012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you are probably aware</a:t>
            </a:r>
            <a:r>
              <a:rPr lang="en-US" baseline="0" dirty="0"/>
              <a:t> that a 2014 Presidential Directive included specific instructions to EPA to encourage state lead agencies for pesticide regulation, in this case, VDACS, to develop state pollinator protection plans to help mitigate the risk of pesticides to managed pollinators.  While we know there are more factors than just pesticides that can potentially impact pollinators, these plans were to focus specifically on pesticides and managed pollinators. Virginia’s  </a:t>
            </a:r>
            <a:r>
              <a:rPr lang="en-US" i="1" baseline="0" dirty="0"/>
              <a:t>Voluntary Plan to Mitigate the Risk of Pesticides to Managed Pollinators </a:t>
            </a:r>
            <a:r>
              <a:rPr lang="en-US" baseline="0" dirty="0"/>
              <a:t>was finalized in May 2017.</a:t>
            </a:r>
          </a:p>
          <a:p>
            <a:endParaRPr lang="en-US" baseline="0" dirty="0"/>
          </a:p>
          <a:p>
            <a:r>
              <a:rPr lang="en-US" baseline="0" dirty="0"/>
              <a:t>The Plan is voluntary and focuses on enhanced communication and coordination and the implementation of best management practices.  As part of its Plan, VDACS has made available online mapping tools for both pesticide applicators and beekeepers.  Pesticide applicators (including certified commercial, registered technicians, private applicators as well as agricultural producers) can register using </a:t>
            </a:r>
            <a:r>
              <a:rPr lang="en-US" i="1" baseline="0" dirty="0"/>
              <a:t>FieldCheck</a:t>
            </a:r>
            <a:r>
              <a:rPr lang="en-US" baseline="0" dirty="0"/>
              <a:t>.  Beekeepers can use </a:t>
            </a:r>
            <a:r>
              <a:rPr lang="en-US" i="1" baseline="0" dirty="0"/>
              <a:t>BeeCheck</a:t>
            </a:r>
            <a:r>
              <a:rPr lang="en-US" baseline="0" dirty="0"/>
              <a:t>.</a:t>
            </a:r>
          </a:p>
          <a:p>
            <a:endParaRPr lang="en-US" baseline="0" dirty="0"/>
          </a:p>
          <a:p>
            <a:r>
              <a:rPr lang="en-US" baseline="0" dirty="0"/>
              <a:t>Virginia’s plan is not  intended to prohibit, eliminate or further restrict the application of pesticides. As with all pesticide applications, the label is the law.</a:t>
            </a: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30</a:t>
            </a:fld>
            <a:endParaRPr lang="en-US" dirty="0"/>
          </a:p>
        </p:txBody>
      </p:sp>
    </p:spTree>
    <p:extLst>
      <p:ext uri="{BB962C8B-B14F-4D97-AF65-F5344CB8AC3E}">
        <p14:creationId xmlns:p14="http://schemas.microsoft.com/office/powerpoint/2010/main" val="2480147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6EF407-9E27-4D9B-8EB8-BA7129A0C87E}" type="slidenum">
              <a:rPr lang="en-US" smtClean="0"/>
              <a:t>31</a:t>
            </a:fld>
            <a:endParaRPr lang="en-US" dirty="0"/>
          </a:p>
        </p:txBody>
      </p:sp>
    </p:spTree>
    <p:extLst>
      <p:ext uri="{BB962C8B-B14F-4D97-AF65-F5344CB8AC3E}">
        <p14:creationId xmlns:p14="http://schemas.microsoft.com/office/powerpoint/2010/main" val="11999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6EF407-9E27-4D9B-8EB8-BA7129A0C87E}" type="slidenum">
              <a:rPr lang="en-US" smtClean="0"/>
              <a:t>36</a:t>
            </a:fld>
            <a:endParaRPr lang="en-US" dirty="0"/>
          </a:p>
        </p:txBody>
      </p:sp>
    </p:spTree>
    <p:extLst>
      <p:ext uri="{BB962C8B-B14F-4D97-AF65-F5344CB8AC3E}">
        <p14:creationId xmlns:p14="http://schemas.microsoft.com/office/powerpoint/2010/main" val="15925010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Slides</a:t>
            </a:r>
            <a:r>
              <a:rPr lang="en-US" b="1" baseline="0" dirty="0"/>
              <a:t> 40-52, Commercial Applicators &amp; Registered Technicians, are required to be presented in addition to Slides 1-38, as part of all recertification courses for Commercial Applicators and Registered Technicians. Should a specific slide(s) not be appropriate for the specific audience and categories approved as part of the recertification course, they may be omitted, and other slides may be added.</a:t>
            </a:r>
            <a:endParaRPr lang="en-US" b="1" dirty="0"/>
          </a:p>
        </p:txBody>
      </p:sp>
      <p:sp>
        <p:nvSpPr>
          <p:cNvPr id="4" name="Slide Number Placeholder 3"/>
          <p:cNvSpPr>
            <a:spLocks noGrp="1"/>
          </p:cNvSpPr>
          <p:nvPr>
            <p:ph type="sldNum" sz="quarter" idx="10"/>
          </p:nvPr>
        </p:nvSpPr>
        <p:spPr/>
        <p:txBody>
          <a:bodyPr/>
          <a:lstStyle/>
          <a:p>
            <a:fld id="{536EF407-9E27-4D9B-8EB8-BA7129A0C87E}" type="slidenum">
              <a:rPr lang="en-US" smtClean="0"/>
              <a:t>39</a:t>
            </a:fld>
            <a:endParaRPr lang="en-US" dirty="0"/>
          </a:p>
        </p:txBody>
      </p:sp>
    </p:spTree>
    <p:extLst>
      <p:ext uri="{BB962C8B-B14F-4D97-AF65-F5344CB8AC3E}">
        <p14:creationId xmlns:p14="http://schemas.microsoft.com/office/powerpoint/2010/main" val="26133872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5E0C8F3B-D9AF-4824-A62C-F0D8F810231E}" type="slidenum">
              <a:rPr lang="en-US" smtClean="0"/>
              <a:pPr/>
              <a:t>40</a:t>
            </a:fld>
            <a:endParaRPr lang="en-US" dirty="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r>
              <a:rPr lang="en-US" dirty="0"/>
              <a:t>In the Fall of each year (normally October),</a:t>
            </a:r>
            <a:r>
              <a:rPr lang="en-US" baseline="0" dirty="0"/>
              <a:t> OPS ends notices to applicators who need recertification credit in order to renew their certificates within the next year, and remind them to attend a recertification class</a:t>
            </a:r>
            <a:r>
              <a:rPr lang="en-US" dirty="0"/>
              <a:t>. Most classes are offered November to March, but </a:t>
            </a:r>
            <a:r>
              <a:rPr lang="en-US" b="1" dirty="0"/>
              <a:t>you </a:t>
            </a:r>
            <a:r>
              <a:rPr lang="en-US" dirty="0"/>
              <a:t>are responsible for finding them</a:t>
            </a:r>
            <a:r>
              <a:rPr lang="en-US" b="1" dirty="0"/>
              <a:t>. Depending on your category or part of the state, they may be hard to find: plan ahead and have alternatives.</a:t>
            </a:r>
            <a:r>
              <a:rPr lang="en-US" dirty="0"/>
              <a:t> You can take extra classes to earn credit and extend your training status up to 4 years ahead.</a:t>
            </a:r>
          </a:p>
          <a:p>
            <a:endParaRPr lang="en-US" dirty="0"/>
          </a:p>
          <a:p>
            <a:r>
              <a:rPr lang="en-US" b="1" dirty="0"/>
              <a:t>All applicators</a:t>
            </a:r>
            <a:r>
              <a:rPr lang="en-US" dirty="0"/>
              <a:t> (both RT and commercial) will be renewed and mailed out automatically if you have enough recertification credit. </a:t>
            </a:r>
            <a:r>
              <a:rPr lang="en-US" b="1" dirty="0"/>
              <a:t>Make sure OPS has your correct mailing address on file.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Commercial &amp; RT</a:t>
            </a:r>
            <a:r>
              <a:rPr lang="en-US" dirty="0"/>
              <a:t>: In April of the year your certificate expires, OPS will send you a renewal notice, listing your categories and their expiration dates, reminding you </a:t>
            </a:r>
            <a:r>
              <a:rPr lang="en-US" b="1" dirty="0"/>
              <a:t>again</a:t>
            </a:r>
            <a:r>
              <a:rPr lang="en-US" dirty="0"/>
              <a:t> to take a class if necessary. </a:t>
            </a:r>
            <a:r>
              <a:rPr lang="en-US" b="1" dirty="0"/>
              <a:t>This only works if OPS has your correct mailing address on file.</a:t>
            </a:r>
            <a:r>
              <a:rPr lang="en-US" b="1" baseline="0" dirty="0"/>
              <a:t>  </a:t>
            </a:r>
            <a:r>
              <a:rPr lang="en-US" b="0" baseline="0" dirty="0"/>
              <a:t>Note:  </a:t>
            </a:r>
            <a:r>
              <a:rPr lang="en-US" dirty="0"/>
              <a:t>If you hold</a:t>
            </a:r>
            <a:r>
              <a:rPr lang="en-US" baseline="0" dirty="0"/>
              <a:t> both</a:t>
            </a:r>
            <a:r>
              <a:rPr lang="en-US" dirty="0"/>
              <a:t> RT</a:t>
            </a:r>
            <a:r>
              <a:rPr lang="en-US" baseline="0" dirty="0"/>
              <a:t> and a Commercial (C, N or G)</a:t>
            </a:r>
            <a:r>
              <a:rPr lang="en-US" dirty="0"/>
              <a:t> they may be on a different renewal cycle so pay attention to the date on the card.  If</a:t>
            </a:r>
            <a:r>
              <a:rPr lang="en-US" baseline="0" dirty="0"/>
              <a:t> you hold multiple certificates (multiple employers) within the same class they should be the same (i.e. all RT cards issued to an individual working for multiple employers should have same expiration date).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r>
              <a:rPr lang="en-US" dirty="0"/>
              <a:t>What happens if you’ve been busy or forgetful? For 60 days, from July 1-August 29, you can still renew by attending a recertification course. For 60 days, from Jul 1-Aug 29, you can try to find a class, or retake certification exams.  </a:t>
            </a:r>
            <a:r>
              <a:rPr lang="en-US" b="1" u="sng" dirty="0"/>
              <a:t>*Until you meet the recertification requirement</a:t>
            </a:r>
            <a:r>
              <a:rPr lang="en-US" b="1" u="sng" baseline="0" dirty="0"/>
              <a:t> and take a recertification course</a:t>
            </a:r>
            <a:r>
              <a:rPr lang="en-US" b="1" u="sng" dirty="0"/>
              <a:t>, you will have an expired certificate and should not be working!</a:t>
            </a:r>
          </a:p>
          <a:p>
            <a:endParaRPr lang="en-US" dirty="0"/>
          </a:p>
          <a:p>
            <a:r>
              <a:rPr lang="en-US" b="1" dirty="0"/>
              <a:t>By law, after Aug. 29, you must start the entire process over and pay </a:t>
            </a:r>
            <a:r>
              <a:rPr lang="en-US" b="1" u="sng" dirty="0"/>
              <a:t>all</a:t>
            </a:r>
            <a:r>
              <a:rPr lang="en-US" b="1" dirty="0"/>
              <a:t> fees, and</a:t>
            </a:r>
            <a:r>
              <a:rPr lang="en-US" dirty="0"/>
              <a:t> </a:t>
            </a:r>
            <a:r>
              <a:rPr lang="en-US" b="1" dirty="0"/>
              <a:t>retake </a:t>
            </a:r>
            <a:r>
              <a:rPr lang="en-US" b="1" u="sng" dirty="0"/>
              <a:t>all</a:t>
            </a:r>
            <a:r>
              <a:rPr lang="en-US" b="1" dirty="0"/>
              <a:t> exams</a:t>
            </a:r>
            <a:r>
              <a:rPr lang="en-US" dirty="0"/>
              <a:t>.</a:t>
            </a:r>
          </a:p>
        </p:txBody>
      </p:sp>
    </p:spTree>
    <p:extLst>
      <p:ext uri="{BB962C8B-B14F-4D97-AF65-F5344CB8AC3E}">
        <p14:creationId xmlns:p14="http://schemas.microsoft.com/office/powerpoint/2010/main" val="1136649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Pesticides are highly regulated</a:t>
            </a:r>
            <a:r>
              <a:rPr lang="en-US" baseline="0" dirty="0"/>
              <a:t> at both the federal and state level. At the federal level, the US Environmental Protection Agency  (EPA) has responsibility under the Federal Insecticide, Fungicide and Rodenticide Act (FIFRA). This is the overarching pesticide law. </a:t>
            </a:r>
            <a:r>
              <a:rPr lang="en-US" dirty="0"/>
              <a:t>The</a:t>
            </a:r>
            <a:r>
              <a:rPr lang="en-US" baseline="0" dirty="0"/>
              <a:t> Virginia Department of Agriculture and Consumer Services (VDACS) Office of Pesticide Services (OPS) is responsible for regulating pesticides in Virginia.  Simply stated, OPS regulates pesticides and the people and businesses that use or sell them in Virginia.  Regulatory requirements are contained within the Virginia Pesticide Control Act (Act) and Regulations Pursuant to the Act (Regulations).  In addition to ensuring compliance with the Act and Regulations, OPS also has the authority to enforce the Federal Insecticide, Fungicide and Rodenticide Act (FIFRA). </a:t>
            </a:r>
          </a:p>
          <a:p>
            <a:endParaRPr lang="en-US" baseline="0" dirty="0"/>
          </a:p>
          <a:p>
            <a:endParaRPr lang="en-US" dirty="0"/>
          </a:p>
          <a:p>
            <a:r>
              <a:rPr lang="en-US" dirty="0"/>
              <a:t>Copies of the Act and Regulations are available from the VDACS website. Be sure you have current copies of both the Act and Regulations as they do change!</a:t>
            </a:r>
          </a:p>
          <a:p>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3</a:t>
            </a:fld>
            <a:endParaRPr lang="en-US" dirty="0"/>
          </a:p>
        </p:txBody>
      </p:sp>
    </p:spTree>
    <p:extLst>
      <p:ext uri="{BB962C8B-B14F-4D97-AF65-F5344CB8AC3E}">
        <p14:creationId xmlns:p14="http://schemas.microsoft.com/office/powerpoint/2010/main" val="19006207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5E0C8F3B-D9AF-4824-A62C-F0D8F810231E}" type="slidenum">
              <a:rPr lang="en-US" smtClean="0"/>
              <a:pPr/>
              <a:t>41</a:t>
            </a:fld>
            <a:endParaRPr lang="en-US" dirty="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r>
              <a:rPr lang="en-US" dirty="0"/>
              <a:t>In October of the year that your certificate expires</a:t>
            </a:r>
            <a:r>
              <a:rPr lang="en-US" baseline="0" dirty="0"/>
              <a:t> </a:t>
            </a:r>
            <a:r>
              <a:rPr lang="en-US" dirty="0"/>
              <a:t>we’ll send you a notice listing when your categories expire, and reminding you to attend a recertification class. Most classes are offered November to March, but </a:t>
            </a:r>
            <a:r>
              <a:rPr lang="en-US" b="1" dirty="0"/>
              <a:t>you </a:t>
            </a:r>
            <a:r>
              <a:rPr lang="en-US" dirty="0"/>
              <a:t>are responsible for finding them</a:t>
            </a:r>
            <a:r>
              <a:rPr lang="en-US" b="1" dirty="0"/>
              <a:t>. Depending on your category or part of the state, they may be hard to find: plan ahead and have alternatives.</a:t>
            </a:r>
            <a:r>
              <a:rPr lang="en-US" dirty="0"/>
              <a:t> You can take extra classes to earn credit and extend your training status up to 4 years ahead.</a:t>
            </a:r>
          </a:p>
          <a:p>
            <a:endParaRPr lang="en-US" dirty="0"/>
          </a:p>
          <a:p>
            <a:r>
              <a:rPr lang="en-US" b="1" dirty="0"/>
              <a:t>Government applicators</a:t>
            </a:r>
            <a:r>
              <a:rPr lang="en-US" dirty="0"/>
              <a:t> (both RT and commercial) will be renewed and mailed out automatically in May if you have enough recertification credit. </a:t>
            </a:r>
            <a:r>
              <a:rPr lang="en-US" b="1" dirty="0"/>
              <a:t>Make sure OPS has your correct mailing address on file.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Commercial &amp; RT</a:t>
            </a:r>
            <a:r>
              <a:rPr lang="en-US" dirty="0"/>
              <a:t>: In April of the year your certificate expires, OPS will send you a renewal notice, listing your categories and their expiration dates, reminding you </a:t>
            </a:r>
            <a:r>
              <a:rPr lang="en-US" b="1" dirty="0"/>
              <a:t>again</a:t>
            </a:r>
            <a:r>
              <a:rPr lang="en-US" dirty="0"/>
              <a:t> to take a class if necessary. </a:t>
            </a:r>
            <a:r>
              <a:rPr lang="en-US" b="1" dirty="0"/>
              <a:t>This only works if OPS has your correct mailing address on file.</a:t>
            </a:r>
            <a:r>
              <a:rPr lang="en-US" b="1" baseline="0" dirty="0"/>
              <a:t>  </a:t>
            </a:r>
            <a:r>
              <a:rPr lang="en-US" b="0" baseline="0" dirty="0"/>
              <a:t>Note:  </a:t>
            </a:r>
            <a:r>
              <a:rPr lang="en-US" dirty="0"/>
              <a:t>If you hold</a:t>
            </a:r>
            <a:r>
              <a:rPr lang="en-US" baseline="0" dirty="0"/>
              <a:t> both</a:t>
            </a:r>
            <a:r>
              <a:rPr lang="en-US" dirty="0"/>
              <a:t> RT</a:t>
            </a:r>
            <a:r>
              <a:rPr lang="en-US" baseline="0" dirty="0"/>
              <a:t> and a Commercial (C, N or G)</a:t>
            </a:r>
            <a:r>
              <a:rPr lang="en-US" dirty="0"/>
              <a:t> they may be on a different renewal cycle so pay attention to the date on the card.  If</a:t>
            </a:r>
            <a:r>
              <a:rPr lang="en-US" baseline="0" dirty="0"/>
              <a:t> you hold multiple certificates (multiple employers) within the same class they should be the same (i.e. all RT cards issued to an individual working for multiple employers should have same expiration date).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r>
              <a:rPr lang="en-US" dirty="0"/>
              <a:t>What happens if you’ve been busy or forgetful? For 60 days, from July 1-August 29, you can send in the renewal form with a 20% late fee. For 60 days, from Jul 1-Aug 29, you can try to find a class, or retake certification exams.  </a:t>
            </a:r>
            <a:r>
              <a:rPr lang="en-US" b="1" u="sng" dirty="0"/>
              <a:t>*Until you meet both requirements, you will have an expired certificate and should not be working!</a:t>
            </a:r>
          </a:p>
          <a:p>
            <a:endParaRPr lang="en-US" dirty="0"/>
          </a:p>
          <a:p>
            <a:r>
              <a:rPr lang="en-US" b="1" dirty="0"/>
              <a:t>By law, after Aug. 29, you must start the entire process over and pay </a:t>
            </a:r>
            <a:r>
              <a:rPr lang="en-US" b="1" u="sng" dirty="0"/>
              <a:t>all</a:t>
            </a:r>
            <a:r>
              <a:rPr lang="en-US" b="1" dirty="0"/>
              <a:t> fees, and</a:t>
            </a:r>
            <a:r>
              <a:rPr lang="en-US" dirty="0"/>
              <a:t> </a:t>
            </a:r>
            <a:r>
              <a:rPr lang="en-US" b="1" dirty="0"/>
              <a:t>retake </a:t>
            </a:r>
            <a:r>
              <a:rPr lang="en-US" b="1" u="sng" dirty="0"/>
              <a:t>all</a:t>
            </a:r>
            <a:r>
              <a:rPr lang="en-US" b="1" dirty="0"/>
              <a:t> exams</a:t>
            </a:r>
            <a:r>
              <a:rPr lang="en-US" dirty="0"/>
              <a:t>.</a:t>
            </a:r>
          </a:p>
        </p:txBody>
      </p:sp>
    </p:spTree>
    <p:extLst>
      <p:ext uri="{BB962C8B-B14F-4D97-AF65-F5344CB8AC3E}">
        <p14:creationId xmlns:p14="http://schemas.microsoft.com/office/powerpoint/2010/main" val="23246727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trainee and</a:t>
            </a:r>
            <a:r>
              <a:rPr lang="en-US" baseline="0" dirty="0"/>
              <a:t> the </a:t>
            </a:r>
            <a:r>
              <a:rPr lang="en-US" dirty="0"/>
              <a:t>CCA who provides the training will both sign the “</a:t>
            </a:r>
            <a:r>
              <a:rPr lang="en-US" i="1" dirty="0"/>
              <a:t>Pesticide Registered Technician Application</a:t>
            </a:r>
            <a:r>
              <a:rPr lang="en-US" dirty="0"/>
              <a:t>” (RT-A) form and</a:t>
            </a:r>
            <a:r>
              <a:rPr lang="en-US" baseline="0" dirty="0"/>
              <a:t> certify that all required training (40 hours total) has been provided.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6EF407-9E27-4D9B-8EB8-BA7129A0C87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3499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RT and</a:t>
            </a:r>
            <a:r>
              <a:rPr lang="en-US" baseline="0" dirty="0"/>
              <a:t> the </a:t>
            </a:r>
            <a:r>
              <a:rPr lang="en-US" dirty="0"/>
              <a:t>CCA who provides the training will both sign the “</a:t>
            </a:r>
            <a:r>
              <a:rPr lang="en-US" i="1" dirty="0"/>
              <a:t>Proof</a:t>
            </a:r>
            <a:r>
              <a:rPr lang="en-US" i="1" baseline="0" dirty="0"/>
              <a:t> of Additional Category Specific Training for </a:t>
            </a:r>
            <a:r>
              <a:rPr lang="en-US" i="1" dirty="0"/>
              <a:t>Registered Technicians</a:t>
            </a:r>
            <a:r>
              <a:rPr lang="en-US" dirty="0"/>
              <a:t>” form and</a:t>
            </a:r>
            <a:r>
              <a:rPr lang="en-US" baseline="0" dirty="0"/>
              <a:t> certify that the technician has received training in additional categories.  These categories will appear on the RT Certificate under </a:t>
            </a:r>
            <a:r>
              <a:rPr lang="en-US" b="1" baseline="0" dirty="0"/>
              <a:t>TRAINED IN </a:t>
            </a:r>
            <a:r>
              <a:rPr lang="en-US" baseline="0" dirty="0"/>
              <a:t>section.</a:t>
            </a:r>
          </a:p>
          <a:p>
            <a:endParaRPr lang="en-US" baseline="0" dirty="0"/>
          </a:p>
          <a:p>
            <a:r>
              <a:rPr lang="en-US" baseline="0" dirty="0"/>
              <a:t>http://www.vdacs.virginia.gov/pdf/RegTech.AdditionalCatTraining.pdf</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6EF407-9E27-4D9B-8EB8-BA7129A0C87E}"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7268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2VAC5-685-20. General Requirements for Certification. Part II. Certification of Pesticide Applicators, states </a:t>
            </a:r>
            <a:r>
              <a:rPr lang="en-US" i="1" dirty="0"/>
              <a:t>C. Employees of local, state, and federal governmental agencies who use or supervise the use of any pesticide on any area in the performance of their official duties must be certified as either commercial applicators not for hire or registered technicians, but they are exempt from any certification fees…</a:t>
            </a:r>
          </a:p>
          <a:p>
            <a:endParaRPr lang="en-US" i="1" dirty="0"/>
          </a:p>
          <a:p>
            <a:r>
              <a:rPr lang="en-US" i="0" dirty="0"/>
              <a:t>Government employees</a:t>
            </a:r>
            <a:r>
              <a:rPr lang="en-US" i="0" baseline="0" dirty="0"/>
              <a:t> are also subject to all other provisions of the Act and Regulations, including training, recertification and recordkeeping.  However, as they do not work for a “pesticide business”, rather they make applications as part of their official duties, government agencies are not required to have a certified commercial applicator on Staff.  This can be problematic as only a certified commercial applicator can train prospective (new) registered technicians.  There are options for governmental agencies seeking to train prospective applicators:</a:t>
            </a:r>
          </a:p>
          <a:p>
            <a:pPr marL="726879" lvl="1" indent="-242293">
              <a:buFont typeface="+mj-lt"/>
              <a:buAutoNum type="arabicPeriod"/>
            </a:pPr>
            <a:r>
              <a:rPr lang="en-US" i="0" baseline="0" dirty="0"/>
              <a:t>Have a certified commercial applicator on Staff to train prospective registered technicians; or</a:t>
            </a:r>
          </a:p>
          <a:p>
            <a:pPr marL="726879" lvl="1" indent="-242293">
              <a:buFont typeface="+mj-lt"/>
              <a:buAutoNum type="arabicPeriod"/>
            </a:pPr>
            <a:r>
              <a:rPr lang="en-US" i="0" baseline="0" dirty="0"/>
              <a:t>Work with other Governmental agencies with a certified commercial applicator to train new prospective registered technicians; or</a:t>
            </a:r>
          </a:p>
          <a:p>
            <a:pPr marL="726879" lvl="1" indent="-242293">
              <a:buFont typeface="+mj-lt"/>
              <a:buAutoNum type="arabicPeriod"/>
            </a:pPr>
            <a:r>
              <a:rPr lang="en-US" i="0" baseline="0" dirty="0"/>
              <a:t>Hire or otherwise retain a certified commercial applicator to train prospective registered technicians.</a:t>
            </a:r>
          </a:p>
          <a:p>
            <a:pPr marL="242293" indent="-242293">
              <a:buFont typeface="+mj-lt"/>
              <a:buAutoNum type="arabicPeriod"/>
            </a:pPr>
            <a:endParaRPr lang="en-US" i="0" baseline="0" dirty="0"/>
          </a:p>
          <a:p>
            <a:endParaRPr lang="en-US" i="0" dirty="0"/>
          </a:p>
          <a:p>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45</a:t>
            </a:fld>
            <a:endParaRPr lang="en-US" dirty="0"/>
          </a:p>
        </p:txBody>
      </p:sp>
    </p:spTree>
    <p:extLst>
      <p:ext uri="{BB962C8B-B14F-4D97-AF65-F5344CB8AC3E}">
        <p14:creationId xmlns:p14="http://schemas.microsoft.com/office/powerpoint/2010/main" val="12588834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stated previously, all governmental agencies are subject to the provisions of the Virginia Pesticide Control Act and Regulations pursuant to the Act.  This</a:t>
            </a:r>
            <a:r>
              <a:rPr lang="en-US" baseline="0" dirty="0"/>
              <a:t> includes not only the government employee, but, volunteers making pesticide applications for a governmental agency. </a:t>
            </a:r>
            <a:endParaRPr lang="en-US" dirty="0"/>
          </a:p>
          <a:p>
            <a:endParaRPr lang="en-US" dirty="0"/>
          </a:p>
          <a:p>
            <a:r>
              <a:rPr lang="en-US" dirty="0"/>
              <a:t>Virginia Pesticide Control Act § 3.2-3931. Agencies or persons exempt or partially exempt</a:t>
            </a:r>
            <a:r>
              <a:rPr lang="en-US" baseline="0" dirty="0"/>
              <a:t> states </a:t>
            </a:r>
            <a:r>
              <a:rPr lang="en-US" i="1" dirty="0"/>
              <a:t>B. </a:t>
            </a:r>
            <a:r>
              <a:rPr lang="en-US" i="1" u="sng" dirty="0"/>
              <a:t>Individuals, employees, or representatives </a:t>
            </a:r>
            <a:r>
              <a:rPr lang="en-US" i="1" dirty="0"/>
              <a:t>of such governmental agencies shall be certified as commercial applicators or registered technicians for the use of pesticides covered by the applicant's certification. The certification shall be valid only when applying or supervising application of pesticides used by such governmental agencies. </a:t>
            </a:r>
          </a:p>
          <a:p>
            <a:endParaRPr lang="en-US" dirty="0"/>
          </a:p>
          <a:p>
            <a:r>
              <a:rPr lang="en-US" dirty="0"/>
              <a:t>Therefore, anyone making a pesticide application under the auspices of a government agency, must be certified as a</a:t>
            </a:r>
            <a:r>
              <a:rPr lang="en-US" baseline="0" dirty="0"/>
              <a:t> commercial pesticide </a:t>
            </a:r>
            <a:r>
              <a:rPr lang="en-US" dirty="0"/>
              <a:t>applicators</a:t>
            </a:r>
            <a:r>
              <a:rPr lang="en-US" baseline="0" dirty="0"/>
              <a:t> or registered technician even if they are not employed (paid) by the governmental agency.</a:t>
            </a: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46</a:t>
            </a:fld>
            <a:endParaRPr lang="en-US" dirty="0"/>
          </a:p>
        </p:txBody>
      </p:sp>
    </p:spTree>
    <p:extLst>
      <p:ext uri="{BB962C8B-B14F-4D97-AF65-F5344CB8AC3E}">
        <p14:creationId xmlns:p14="http://schemas.microsoft.com/office/powerpoint/2010/main" val="9624070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OPS may</a:t>
            </a:r>
            <a:r>
              <a:rPr lang="en-US" baseline="0" dirty="0"/>
              <a:t> notify businesses when their insurance lapses, it is ultimately their responsibility to provide up to date evidence of financial responsibility (i.e. Certificate of Insurance)</a:t>
            </a:r>
          </a:p>
          <a:p>
            <a:endParaRPr lang="en-US" baseline="0" dirty="0"/>
          </a:p>
          <a:p>
            <a:r>
              <a:rPr lang="en-US" baseline="0" dirty="0"/>
              <a:t>Business are required to have the following amount of financial responsibility:</a:t>
            </a:r>
          </a:p>
          <a:p>
            <a:endParaRPr lang="en-US" baseline="0" dirty="0"/>
          </a:p>
          <a:p>
            <a:pPr marL="171450" indent="-171450">
              <a:buFont typeface="Arial" panose="020B0604020202020204" pitchFamily="34" charset="0"/>
              <a:buChar char="•"/>
            </a:pPr>
            <a:r>
              <a:rPr lang="en-US" baseline="0" dirty="0"/>
              <a:t>$100,000 for property damage;</a:t>
            </a:r>
          </a:p>
          <a:p>
            <a:pPr marL="171450" indent="-171450">
              <a:buFont typeface="Arial" panose="020B0604020202020204" pitchFamily="34" charset="0"/>
              <a:buChar char="•"/>
            </a:pPr>
            <a:r>
              <a:rPr lang="en-US" baseline="0" dirty="0"/>
              <a:t>$100,000 for personal injury or death of one person; and,</a:t>
            </a:r>
          </a:p>
          <a:p>
            <a:pPr marL="171450" indent="-171450">
              <a:buFont typeface="Arial" panose="020B0604020202020204" pitchFamily="34" charset="0"/>
              <a:buChar char="•"/>
            </a:pPr>
            <a:r>
              <a:rPr lang="en-US" baseline="0" dirty="0"/>
              <a:t>$300,000 per occurrence.</a:t>
            </a: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48</a:t>
            </a:fld>
            <a:endParaRPr lang="en-US" dirty="0"/>
          </a:p>
        </p:txBody>
      </p:sp>
    </p:spTree>
    <p:extLst>
      <p:ext uri="{BB962C8B-B14F-4D97-AF65-F5344CB8AC3E}">
        <p14:creationId xmlns:p14="http://schemas.microsoft.com/office/powerpoint/2010/main" val="23091994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Refunds</a:t>
            </a:r>
            <a:r>
              <a:rPr lang="en-US" baseline="0" dirty="0"/>
              <a:t> are sent from OPS to Finance for processing.</a:t>
            </a:r>
          </a:p>
          <a:p>
            <a:endParaRPr lang="en-US" baseline="0" dirty="0"/>
          </a:p>
          <a:p>
            <a:r>
              <a:rPr lang="en-US" dirty="0"/>
              <a:t>Businesses </a:t>
            </a:r>
            <a:r>
              <a:rPr lang="en-US" baseline="0" dirty="0"/>
              <a:t>should avoid sending duplicate checks if at all possible.  </a:t>
            </a:r>
          </a:p>
          <a:p>
            <a:endParaRPr lang="en-US" baseline="0" dirty="0"/>
          </a:p>
          <a:p>
            <a:r>
              <a:rPr lang="en-US" baseline="0" dirty="0"/>
              <a:t>If a business or person believes that an overpayment has been made, they should not cancel the check.  They should let us refund it.</a:t>
            </a:r>
          </a:p>
          <a:p>
            <a:endParaRPr lang="en-US" baseline="0" dirty="0"/>
          </a:p>
          <a:p>
            <a:r>
              <a:rPr lang="en-US" baseline="0" dirty="0"/>
              <a:t>There is a $50 fee for checks which are returned due to non-sufficient funds, cancellation, etc..</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49</a:t>
            </a:fld>
            <a:endParaRPr lang="en-US" dirty="0"/>
          </a:p>
        </p:txBody>
      </p:sp>
    </p:spTree>
    <p:extLst>
      <p:ext uri="{BB962C8B-B14F-4D97-AF65-F5344CB8AC3E}">
        <p14:creationId xmlns:p14="http://schemas.microsoft.com/office/powerpoint/2010/main" val="1149029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Tell </a:t>
            </a:r>
            <a:r>
              <a:rPr lang="en-US" u="sng" dirty="0">
                <a:latin typeface="Times New Roman" panose="02020603050405020304" pitchFamily="18" charset="0"/>
                <a:cs typeface="Times New Roman" panose="02020603050405020304" pitchFamily="18" charset="0"/>
              </a:rPr>
              <a:t>YOUR</a:t>
            </a:r>
            <a:r>
              <a:rPr lang="en-US" dirty="0">
                <a:latin typeface="Times New Roman" panose="02020603050405020304" pitchFamily="18" charset="0"/>
                <a:cs typeface="Times New Roman" panose="02020603050405020304" pitchFamily="18" charset="0"/>
              </a:rPr>
              <a:t> story every time you apply.</a:t>
            </a:r>
          </a:p>
          <a:p>
            <a:endParaRPr lang="en-US" dirty="0"/>
          </a:p>
        </p:txBody>
      </p:sp>
      <p:sp>
        <p:nvSpPr>
          <p:cNvPr id="4" name="Slide Number Placeholder 3"/>
          <p:cNvSpPr>
            <a:spLocks noGrp="1"/>
          </p:cNvSpPr>
          <p:nvPr>
            <p:ph type="sldNum" sz="quarter" idx="10"/>
          </p:nvPr>
        </p:nvSpPr>
        <p:spPr/>
        <p:txBody>
          <a:bodyPr/>
          <a:lstStyle/>
          <a:p>
            <a:fld id="{821D4944-4D8D-41BA-A4AE-523A741223E3}" type="slidenum">
              <a:rPr lang="en-US" smtClean="0"/>
              <a:t>50</a:t>
            </a:fld>
            <a:endParaRPr lang="en-US" dirty="0"/>
          </a:p>
        </p:txBody>
      </p:sp>
    </p:spTree>
    <p:extLst>
      <p:ext uri="{BB962C8B-B14F-4D97-AF65-F5344CB8AC3E}">
        <p14:creationId xmlns:p14="http://schemas.microsoft.com/office/powerpoint/2010/main" val="15055276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When</a:t>
            </a:r>
            <a:r>
              <a:rPr lang="en-US" baseline="0" dirty="0"/>
              <a:t> conducting inspections or investigations, Pesticide Investigators will often review pesticide application records which are required by law for all commercial pesticide applications.  Records contain information regarding how a pesticide was applied and are used to determine compliance with the label requirements.</a:t>
            </a:r>
          </a:p>
          <a:p>
            <a:endParaRPr lang="en-US" baseline="0" dirty="0"/>
          </a:p>
          <a:p>
            <a:r>
              <a:rPr lang="en-US" baseline="0" dirty="0"/>
              <a:t>How you keep your records is up to you.  They can be paper, electronic or a combination of both. The law requires records covered in this chapter shall, upon written request, be made available for during normal business hours. Records not readily available shall be submitted to the commissioner within 72 hours if so requested in writing. Records may be submitted electronically in a manner specified by VDACS, including, but not limited to, electronic mail or by completing any forms provided online by VDACS.  Records are required to be kept for 2 years. .  Failure to keep the proper records is a violation and applicators may be subject to enforcement action if they do not keep records.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21D4944-4D8D-41BA-A4AE-523A741223E3}" type="slidenum">
              <a:rPr lang="en-US" smtClean="0"/>
              <a:t>51</a:t>
            </a:fld>
            <a:endParaRPr lang="en-US" dirty="0"/>
          </a:p>
        </p:txBody>
      </p:sp>
    </p:spTree>
    <p:extLst>
      <p:ext uri="{BB962C8B-B14F-4D97-AF65-F5344CB8AC3E}">
        <p14:creationId xmlns:p14="http://schemas.microsoft.com/office/powerpoint/2010/main" val="26198003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a:t>
            </a:r>
            <a:r>
              <a:rPr lang="en-US" baseline="0" dirty="0"/>
              <a:t> don’t know, call the Office of Pesticide Services or visit the website!</a:t>
            </a: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52</a:t>
            </a:fld>
            <a:endParaRPr lang="en-US" dirty="0"/>
          </a:p>
        </p:txBody>
      </p:sp>
    </p:spTree>
    <p:extLst>
      <p:ext uri="{BB962C8B-B14F-4D97-AF65-F5344CB8AC3E}">
        <p14:creationId xmlns:p14="http://schemas.microsoft.com/office/powerpoint/2010/main" val="3031007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4</a:t>
            </a:fld>
            <a:endParaRPr lang="en-US" dirty="0"/>
          </a:p>
        </p:txBody>
      </p:sp>
    </p:spTree>
    <p:extLst>
      <p:ext uri="{BB962C8B-B14F-4D97-AF65-F5344CB8AC3E}">
        <p14:creationId xmlns:p14="http://schemas.microsoft.com/office/powerpoint/2010/main" val="22675958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information contained</a:t>
            </a:r>
            <a:r>
              <a:rPr lang="en-US" b="1" baseline="0" dirty="0"/>
              <a:t> in Slides 54-59, Private Applicators,  is required to presented in addition to the information contained in Slides 1-38. Additional slides may be added for specific audiences.</a:t>
            </a:r>
            <a:endParaRPr lang="en-US" b="1" dirty="0"/>
          </a:p>
        </p:txBody>
      </p:sp>
      <p:sp>
        <p:nvSpPr>
          <p:cNvPr id="4" name="Slide Number Placeholder 3"/>
          <p:cNvSpPr>
            <a:spLocks noGrp="1"/>
          </p:cNvSpPr>
          <p:nvPr>
            <p:ph type="sldNum" sz="quarter" idx="10"/>
          </p:nvPr>
        </p:nvSpPr>
        <p:spPr/>
        <p:txBody>
          <a:bodyPr/>
          <a:lstStyle/>
          <a:p>
            <a:fld id="{536EF407-9E27-4D9B-8EB8-BA7129A0C87E}" type="slidenum">
              <a:rPr lang="en-US" smtClean="0"/>
              <a:t>53</a:t>
            </a:fld>
            <a:endParaRPr lang="en-US" dirty="0"/>
          </a:p>
        </p:txBody>
      </p:sp>
    </p:spTree>
    <p:extLst>
      <p:ext uri="{BB962C8B-B14F-4D97-AF65-F5344CB8AC3E}">
        <p14:creationId xmlns:p14="http://schemas.microsoft.com/office/powerpoint/2010/main" val="4800774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487">
              <a:defRPr/>
            </a:pPr>
            <a:r>
              <a:rPr lang="en-US" b="1" dirty="0"/>
              <a:t>Private applicator</a:t>
            </a:r>
            <a:r>
              <a:rPr lang="en-US" dirty="0"/>
              <a:t> certificates will be renewed and mailed out automatically in December if you have enough recertification credit. </a:t>
            </a:r>
            <a:r>
              <a:rPr lang="en-US" b="1" dirty="0"/>
              <a:t>Make sure OPS has your correct mailing address on file, especially if there has been a 911 change in your county. </a:t>
            </a:r>
            <a:r>
              <a:rPr lang="en-US" dirty="0"/>
              <a:t>You can still take a class up until March 1, but it will delay the renewal of your certificate.</a:t>
            </a:r>
          </a:p>
          <a:p>
            <a:endParaRPr lang="en-US" dirty="0"/>
          </a:p>
        </p:txBody>
      </p:sp>
      <p:sp>
        <p:nvSpPr>
          <p:cNvPr id="4" name="Slide Number Placeholder 3"/>
          <p:cNvSpPr>
            <a:spLocks noGrp="1"/>
          </p:cNvSpPr>
          <p:nvPr>
            <p:ph type="sldNum" sz="quarter" idx="10"/>
          </p:nvPr>
        </p:nvSpPr>
        <p:spPr/>
        <p:txBody>
          <a:bodyPr/>
          <a:lstStyle/>
          <a:p>
            <a:fld id="{6839ACB3-BE22-4129-BE07-3F9D220ACB35}" type="slidenum">
              <a:rPr lang="en-US" smtClean="0"/>
              <a:t>54</a:t>
            </a:fld>
            <a:endParaRPr lang="en-US" dirty="0"/>
          </a:p>
        </p:txBody>
      </p:sp>
    </p:spTree>
    <p:extLst>
      <p:ext uri="{BB962C8B-B14F-4D97-AF65-F5344CB8AC3E}">
        <p14:creationId xmlns:p14="http://schemas.microsoft.com/office/powerpoint/2010/main" val="26292267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Tell </a:t>
            </a:r>
            <a:r>
              <a:rPr lang="en-US" u="sng" dirty="0">
                <a:latin typeface="Times New Roman" panose="02020603050405020304" pitchFamily="18" charset="0"/>
                <a:cs typeface="Times New Roman" panose="02020603050405020304" pitchFamily="18" charset="0"/>
              </a:rPr>
              <a:t>YOUR</a:t>
            </a:r>
            <a:r>
              <a:rPr lang="en-US" dirty="0">
                <a:latin typeface="Times New Roman" panose="02020603050405020304" pitchFamily="18" charset="0"/>
                <a:cs typeface="Times New Roman" panose="02020603050405020304" pitchFamily="18" charset="0"/>
              </a:rPr>
              <a:t> story every time you apply.</a:t>
            </a:r>
          </a:p>
          <a:p>
            <a:r>
              <a:rPr lang="en-US" dirty="0"/>
              <a:t>* The</a:t>
            </a:r>
            <a:r>
              <a:rPr lang="en-US" baseline="0" dirty="0"/>
              <a:t> Office of Pesticides has Pesticide Recordkeeping manuals available upon request. The new requirements are on the book to the left, if you still have any “blue” USDA books they are outdated.</a:t>
            </a:r>
            <a:endParaRPr lang="en-US" dirty="0"/>
          </a:p>
        </p:txBody>
      </p:sp>
      <p:sp>
        <p:nvSpPr>
          <p:cNvPr id="4" name="Slide Number Placeholder 3"/>
          <p:cNvSpPr>
            <a:spLocks noGrp="1"/>
          </p:cNvSpPr>
          <p:nvPr>
            <p:ph type="sldNum" sz="quarter" idx="10"/>
          </p:nvPr>
        </p:nvSpPr>
        <p:spPr/>
        <p:txBody>
          <a:bodyPr/>
          <a:lstStyle/>
          <a:p>
            <a:fld id="{821D4944-4D8D-41BA-A4AE-523A741223E3}" type="slidenum">
              <a:rPr lang="en-US" smtClean="0"/>
              <a:t>55</a:t>
            </a:fld>
            <a:endParaRPr lang="en-US" dirty="0"/>
          </a:p>
        </p:txBody>
      </p:sp>
    </p:spTree>
    <p:extLst>
      <p:ext uri="{BB962C8B-B14F-4D97-AF65-F5344CB8AC3E}">
        <p14:creationId xmlns:p14="http://schemas.microsoft.com/office/powerpoint/2010/main" val="7999669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When</a:t>
            </a:r>
            <a:r>
              <a:rPr lang="en-US" baseline="0" dirty="0"/>
              <a:t> conducting inspections or investigations, Pesticide Investigators will often review pesticide application records which are required by law private applicators.  Records contain information regarding how a pesticide was applied and are used to determine compliance with the label requirements. Private applicators are required to keep records under the Worker Protection Standard AND of all restricted use pesticide applications.  </a:t>
            </a:r>
          </a:p>
          <a:p>
            <a:endParaRPr lang="en-US" baseline="0" dirty="0"/>
          </a:p>
          <a:p>
            <a:r>
              <a:rPr lang="en-US" dirty="0"/>
              <a:t>The 1990 Farm Bill required all private applicators to keep record(s) of their federally restricted use pesticide (RUP) applications for a period of 2 years.  There is no standard Federal form for recording RUP applications, which allows certified private applicators the flexibility to integrate RUP applications into any recordkeeping system. The 9 required elements that must be recorded within 14 days of each RUP application are as follows:</a:t>
            </a:r>
          </a:p>
          <a:p>
            <a:endParaRPr lang="en-US" dirty="0"/>
          </a:p>
          <a:p>
            <a:pPr marL="228600" indent="-228600">
              <a:buFont typeface="+mj-lt"/>
              <a:buAutoNum type="arabicPeriod"/>
            </a:pPr>
            <a:r>
              <a:rPr lang="en-US" dirty="0"/>
              <a:t>The brand or product name</a:t>
            </a:r>
          </a:p>
          <a:p>
            <a:pPr marL="228600" indent="-228600">
              <a:buFont typeface="+mj-lt"/>
              <a:buAutoNum type="arabicPeriod"/>
            </a:pPr>
            <a:r>
              <a:rPr lang="en-US" dirty="0"/>
              <a:t>The EPA registration number</a:t>
            </a:r>
          </a:p>
          <a:p>
            <a:pPr marL="228600" indent="-228600">
              <a:buFont typeface="+mj-lt"/>
              <a:buAutoNum type="arabicPeriod"/>
            </a:pPr>
            <a:r>
              <a:rPr lang="en-US" dirty="0"/>
              <a:t>The total amount applied</a:t>
            </a:r>
          </a:p>
          <a:p>
            <a:pPr marL="228600" indent="-228600">
              <a:buFont typeface="+mj-lt"/>
              <a:buAutoNum type="arabicPeriod"/>
            </a:pPr>
            <a:r>
              <a:rPr lang="en-US" dirty="0"/>
              <a:t>The month, day, and year</a:t>
            </a:r>
          </a:p>
          <a:p>
            <a:pPr marL="228600" indent="-228600">
              <a:buFont typeface="+mj-lt"/>
              <a:buAutoNum type="arabicPeriod"/>
            </a:pPr>
            <a:r>
              <a:rPr lang="en-US" dirty="0"/>
              <a:t>The location of the application</a:t>
            </a:r>
          </a:p>
          <a:p>
            <a:pPr marL="228600" indent="-228600">
              <a:buFont typeface="+mj-lt"/>
              <a:buAutoNum type="arabicPeriod"/>
            </a:pPr>
            <a:r>
              <a:rPr lang="en-US" dirty="0"/>
              <a:t>The crop, commodity, stored product, or site</a:t>
            </a:r>
          </a:p>
          <a:p>
            <a:pPr marL="228600" indent="-228600">
              <a:buFont typeface="+mj-lt"/>
              <a:buAutoNum type="arabicPeriod"/>
            </a:pPr>
            <a:r>
              <a:rPr lang="en-US" dirty="0"/>
              <a:t>The size of area treated</a:t>
            </a:r>
          </a:p>
          <a:p>
            <a:pPr marL="228600" indent="-228600">
              <a:buFont typeface="+mj-lt"/>
              <a:buAutoNum type="arabicPeriod"/>
            </a:pPr>
            <a:r>
              <a:rPr lang="en-US" dirty="0"/>
              <a:t>The name of the certified applicator</a:t>
            </a:r>
          </a:p>
          <a:p>
            <a:pPr marL="228600" indent="-228600">
              <a:buFont typeface="+mj-lt"/>
              <a:buAutoNum type="arabicPeriod"/>
            </a:pPr>
            <a:r>
              <a:rPr lang="en-US" dirty="0"/>
              <a:t>The certification number of the certified applicator</a:t>
            </a:r>
          </a:p>
          <a:p>
            <a:pPr marL="0" indent="0">
              <a:buFont typeface="+mj-lt"/>
              <a:buNone/>
            </a:pP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821D4944-4D8D-41BA-A4AE-523A741223E3}" type="slidenum">
              <a:rPr lang="en-US" smtClean="0"/>
              <a:t>56</a:t>
            </a:fld>
            <a:endParaRPr lang="en-US" dirty="0"/>
          </a:p>
        </p:txBody>
      </p:sp>
    </p:spTree>
    <p:extLst>
      <p:ext uri="{BB962C8B-B14F-4D97-AF65-F5344CB8AC3E}">
        <p14:creationId xmlns:p14="http://schemas.microsoft.com/office/powerpoint/2010/main" val="3273437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36EF407-9E27-4D9B-8EB8-BA7129A0C87E}" type="slidenum">
              <a:rPr lang="en-US" smtClean="0"/>
              <a:t>57</a:t>
            </a:fld>
            <a:endParaRPr lang="en-US" dirty="0"/>
          </a:p>
        </p:txBody>
      </p:sp>
    </p:spTree>
    <p:extLst>
      <p:ext uri="{BB962C8B-B14F-4D97-AF65-F5344CB8AC3E}">
        <p14:creationId xmlns:p14="http://schemas.microsoft.com/office/powerpoint/2010/main" val="21975724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a:t>
            </a:r>
            <a:r>
              <a:rPr lang="en-US" baseline="0" dirty="0"/>
              <a:t> don’t know, call the Office of Pesticide Services or visit the website!</a:t>
            </a: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59</a:t>
            </a:fld>
            <a:endParaRPr lang="en-US" dirty="0"/>
          </a:p>
        </p:txBody>
      </p:sp>
    </p:spTree>
    <p:extLst>
      <p:ext uri="{BB962C8B-B14F-4D97-AF65-F5344CB8AC3E}">
        <p14:creationId xmlns:p14="http://schemas.microsoft.com/office/powerpoint/2010/main" val="962796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Pesticide</a:t>
            </a:r>
            <a:r>
              <a:rPr lang="en-US" baseline="0" dirty="0"/>
              <a:t> Investigators conduct routine inspections and investigate all tips/complains/reports alleging potential violations of pesticide laws or regulations.  As part of any inspection or investigation, the Pesticide Investigator may complete one or more of the following activities:</a:t>
            </a:r>
          </a:p>
          <a:p>
            <a:pPr marL="228600" indent="-228600">
              <a:buFont typeface="+mj-lt"/>
              <a:buAutoNum type="arabicPeriod"/>
            </a:pPr>
            <a:r>
              <a:rPr lang="en-US" dirty="0"/>
              <a:t>Conducting interviews</a:t>
            </a:r>
          </a:p>
          <a:p>
            <a:pPr marL="228600" indent="-228600">
              <a:buFont typeface="+mj-lt"/>
              <a:buAutoNum type="arabicPeriod"/>
            </a:pPr>
            <a:r>
              <a:rPr lang="en-US" dirty="0"/>
              <a:t>Visiting site</a:t>
            </a:r>
          </a:p>
          <a:p>
            <a:pPr marL="228600" indent="-228600">
              <a:buFont typeface="+mj-lt"/>
              <a:buAutoNum type="arabicPeriod"/>
            </a:pPr>
            <a:r>
              <a:rPr lang="en-US" dirty="0"/>
              <a:t>Observing an application</a:t>
            </a:r>
          </a:p>
          <a:p>
            <a:pPr marL="228600" indent="-228600">
              <a:buFont typeface="+mj-lt"/>
              <a:buAutoNum type="arabicPeriod"/>
            </a:pPr>
            <a:r>
              <a:rPr lang="en-US" dirty="0"/>
              <a:t>Taking photographs</a:t>
            </a:r>
          </a:p>
          <a:p>
            <a:pPr marL="228600" indent="-228600">
              <a:buFont typeface="+mj-lt"/>
              <a:buAutoNum type="arabicPeriod"/>
            </a:pPr>
            <a:r>
              <a:rPr lang="en-US" dirty="0"/>
              <a:t>Collecting samples (residue/formulation)</a:t>
            </a:r>
          </a:p>
          <a:p>
            <a:pPr marL="228600" indent="-228600">
              <a:buFont typeface="+mj-lt"/>
              <a:buAutoNum type="arabicPeriod"/>
            </a:pPr>
            <a:r>
              <a:rPr lang="en-US" dirty="0"/>
              <a:t>Collecting  weather data</a:t>
            </a:r>
          </a:p>
          <a:p>
            <a:pPr marL="228600" indent="-228600">
              <a:buFont typeface="+mj-lt"/>
              <a:buAutoNum type="arabicPeriod"/>
            </a:pPr>
            <a:r>
              <a:rPr lang="en-US" dirty="0"/>
              <a:t>Reviewing pesticide label and application records</a:t>
            </a:r>
          </a:p>
          <a:p>
            <a:pPr marL="228600" indent="-228600">
              <a:buFont typeface="+mj-lt"/>
              <a:buAutoNum type="arabicPeriod"/>
            </a:pPr>
            <a:endParaRPr lang="en-US" dirty="0"/>
          </a:p>
          <a:p>
            <a:pPr marL="0" indent="0">
              <a:buFont typeface="+mj-lt"/>
              <a:buNone/>
            </a:pPr>
            <a:r>
              <a:rPr lang="en-US" dirty="0"/>
              <a:t>Once all the information</a:t>
            </a:r>
            <a:r>
              <a:rPr lang="en-US" baseline="0" dirty="0"/>
              <a:t> is collected, the totality of the information or evidence that the Pesticide Investigator is able to collect is reviewed in a 2 stage process.  In those cases in which there is substantial evidence of a violation is found, the respondent is notified and provided an opportunity, by law, to provide additional information prior to any final action.  Should an enforcement action be taken, the respondent has the right to appear the action.</a:t>
            </a:r>
            <a:endParaRPr lang="en-US" dirty="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5</a:t>
            </a:fld>
            <a:endParaRPr lang="en-US" dirty="0"/>
          </a:p>
        </p:txBody>
      </p:sp>
    </p:spTree>
    <p:extLst>
      <p:ext uri="{BB962C8B-B14F-4D97-AF65-F5344CB8AC3E}">
        <p14:creationId xmlns:p14="http://schemas.microsoft.com/office/powerpoint/2010/main" val="2547523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VDACS has the legal authority to take any enforcement action for a violation of the Act or Regulation against any person (including certified applicators and the general public), businesses, and other agencies. </a:t>
            </a:r>
            <a:r>
              <a:rPr lang="en-US" b="1" dirty="0"/>
              <a:t>Employers are held responsible for the actions of their employees and are financially responsible for any civil penalties assessed for violations for their employees</a:t>
            </a:r>
            <a:r>
              <a:rPr lang="en-US" dirty="0"/>
              <a:t>. In determining the action to take, VDACS considers many factors, including:</a:t>
            </a:r>
          </a:p>
          <a:p>
            <a:endParaRPr lang="en-US" dirty="0"/>
          </a:p>
          <a:p>
            <a:r>
              <a:rPr lang="en-US" dirty="0"/>
              <a:t>  1. type of violation;</a:t>
            </a:r>
          </a:p>
          <a:p>
            <a:r>
              <a:rPr lang="en-US" dirty="0"/>
              <a:t>  2. damages or potential for damage;</a:t>
            </a:r>
          </a:p>
          <a:p>
            <a:r>
              <a:rPr lang="en-US" dirty="0"/>
              <a:t>  3. culpability;</a:t>
            </a:r>
          </a:p>
          <a:p>
            <a:r>
              <a:rPr lang="en-US" dirty="0"/>
              <a:t>  4. history of violations; and</a:t>
            </a:r>
          </a:p>
          <a:p>
            <a:r>
              <a:rPr lang="en-US" dirty="0"/>
              <a:t>  5. good faith attempt to come into compliance.</a:t>
            </a:r>
          </a:p>
          <a:p>
            <a:endParaRPr lang="en-US" baseline="0" dirty="0"/>
          </a:p>
          <a:p>
            <a:r>
              <a:rPr lang="en-US" baseline="0" dirty="0"/>
              <a:t>For any enforcement action, the person, business or agency has the right to appeal.</a:t>
            </a:r>
          </a:p>
          <a:p>
            <a:endParaRPr lang="en-US" baseline="0" dirty="0"/>
          </a:p>
          <a:p>
            <a:r>
              <a:rPr lang="en-US" baseline="0" dirty="0"/>
              <a:t>VDACS may also refer any violations to the US Environmental Protection Agency for action.</a:t>
            </a: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6</a:t>
            </a:fld>
            <a:endParaRPr lang="en-US" dirty="0"/>
          </a:p>
        </p:txBody>
      </p:sp>
    </p:spTree>
    <p:extLst>
      <p:ext uri="{BB962C8B-B14F-4D97-AF65-F5344CB8AC3E}">
        <p14:creationId xmlns:p14="http://schemas.microsoft.com/office/powerpoint/2010/main" val="4243678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common violations for FY23 are the same as in past years – just in a different</a:t>
            </a:r>
            <a:r>
              <a:rPr lang="en-US" baseline="0" dirty="0"/>
              <a:t> order.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  </a:t>
            </a:r>
            <a:r>
              <a:rPr lang="en-US" u="sng" dirty="0"/>
              <a:t>Not Certified</a:t>
            </a:r>
            <a:r>
              <a:rPr lang="en-US" dirty="0"/>
              <a:t>: This includes both applicators that have never been certified as well as applicators that did not maintain their certification or did not renew their certification as required.  The Virginia Pesticide Control Act Requires: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Any person who uses (except under supervised conditions of training for certification) or supervises the use of any pesticide in exchange for compensation of any kind be certified as either a commercial applicator or registered technician. All commercial applicator or registered technician certifications expire on June 30 of either the odd or even year;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Any person who applies restricted use on any property in the production of an agricultural commodity be certified as private applicator. All private applicator certifications expire on December 31 of either the odd or even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#2: </a:t>
            </a:r>
            <a:r>
              <a:rPr lang="en-US" u="sng" dirty="0"/>
              <a:t>Recordkeeping:</a:t>
            </a:r>
            <a:r>
              <a:rPr lang="en-US" dirty="0"/>
              <a:t> </a:t>
            </a:r>
            <a:r>
              <a:rPr lang="en-US" baseline="0" dirty="0"/>
              <a:t> This refers to not keeping complete rec</a:t>
            </a:r>
            <a:r>
              <a:rPr lang="en-US" dirty="0"/>
              <a:t>ords of applications by applicators and pesticide businesses.  For Private Applicators, this includes Worker Protection Standards (WPS) records and records of Restricted Use Products (RUPs).  Commercial Applicators, Registered Technicians, and Licensed Pesticide Businesses (for-hire applicators) must keep records of ALL pesticides they apply including general use and restricted</a:t>
            </a:r>
            <a:r>
              <a:rPr lang="en-US" baseline="0" dirty="0"/>
              <a:t> use pesticides</a:t>
            </a:r>
            <a:r>
              <a:rPr lang="en-US" dirty="0"/>
              <a:t>. (In addition, licensed Pesticide Businesses must keep sales records of RUPs.)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a:t>
            </a:r>
            <a:r>
              <a:rPr lang="en-US" u="sng" dirty="0"/>
              <a:t>No Business License</a:t>
            </a:r>
            <a:r>
              <a:rPr lang="en-US" dirty="0"/>
              <a:t>:  This is includes those companies that apply pesticides for-hire or sell pesticides that have never had a business license or who did not renew their business license.  All pesticide business licenses expire annually on March 31.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a:t>
            </a:r>
            <a:r>
              <a:rPr lang="en-US" u="sng" dirty="0"/>
              <a:t>Misuse</a:t>
            </a:r>
            <a:r>
              <a:rPr lang="en-US" baseline="0" dirty="0"/>
              <a:t>: This</a:t>
            </a:r>
            <a:r>
              <a:rPr lang="en-US" dirty="0"/>
              <a:t> covers a wide range of things, including failure to wear the personal</a:t>
            </a:r>
            <a:r>
              <a:rPr lang="en-US" baseline="0" dirty="0"/>
              <a:t> protection equipment (PPE)</a:t>
            </a:r>
            <a:r>
              <a:rPr lang="en-US" dirty="0"/>
              <a:t> required by the label.  However, any failure to follow the label is “misuse”.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baseline="0" dirty="0"/>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a:t>
            </a:r>
            <a:r>
              <a:rPr lang="en-US" u="sng" dirty="0"/>
              <a:t>Sale or Use of Unregistered Product/RUP to Unauthorized Person</a:t>
            </a:r>
            <a:r>
              <a:rPr lang="en-US" dirty="0"/>
              <a:t>:  Every</a:t>
            </a:r>
            <a:r>
              <a:rPr lang="en-US" baseline="0" dirty="0"/>
              <a:t> product that is manufactured, distributed, sold, offered for sale, used or offered for use must be registered </a:t>
            </a:r>
            <a:r>
              <a:rPr lang="en-US" dirty="0"/>
              <a:t>both by United States Environmental Protection Agency (EPA) and with VDACS (there are some</a:t>
            </a:r>
            <a:r>
              <a:rPr lang="en-US" baseline="0" dirty="0"/>
              <a:t> exemptions to the requirement to be federally registered, however, ALL pesticides must be registered in Virginia).</a:t>
            </a:r>
            <a:r>
              <a:rPr lang="en-US" dirty="0"/>
              <a:t> Investigators inspecting pesticide businesses and retailers found a number of products not registered in VA but offered for sale.  Violations included both discontinued products and those that were never registered. Also includes violations where a pesticide business p</a:t>
            </a:r>
            <a:r>
              <a:rPr lang="en-US" b="0" i="0" dirty="0">
                <a:solidFill>
                  <a:srgbClr val="444444"/>
                </a:solidFill>
                <a:effectLst/>
                <a:latin typeface="PT Serif" panose="020A0603040505020204" pitchFamily="18" charset="0"/>
              </a:rPr>
              <a:t>rovided or made available any restricted use pesticide to any person not certified to apply such product.</a:t>
            </a: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7</a:t>
            </a:fld>
            <a:endParaRPr lang="en-US" dirty="0"/>
          </a:p>
        </p:txBody>
      </p:sp>
    </p:spTree>
    <p:extLst>
      <p:ext uri="{BB962C8B-B14F-4D97-AF65-F5344CB8AC3E}">
        <p14:creationId xmlns:p14="http://schemas.microsoft.com/office/powerpoint/2010/main" val="3313783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avoid violations and possible enforcement actions, all pesticide applicators need to follow the Virginia Pesticide Control Act and Regulations to the Pursuant to the Act.  Each of the previous violations could have potentially been avoided as the requirements are contained in the Act and Regulations.  The sections included here are only highlights of the many requirements for the application of pesticides of Virginia. It is the responsibility of the pesticide applicator and pesticide businesses to read, understand and follow the Act and Regulations!</a:t>
            </a: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8</a:t>
            </a:fld>
            <a:endParaRPr lang="en-US" dirty="0"/>
          </a:p>
        </p:txBody>
      </p:sp>
    </p:spTree>
    <p:extLst>
      <p:ext uri="{BB962C8B-B14F-4D97-AF65-F5344CB8AC3E}">
        <p14:creationId xmlns:p14="http://schemas.microsoft.com/office/powerpoint/2010/main" val="3092404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person, business or agency (known as the respondent)  issued a letter of caution or a civil penalty by VDACS has the right to appeal either the fact of the violation or any civil penalty taken.</a:t>
            </a:r>
          </a:p>
          <a:p>
            <a:endParaRPr lang="en-US" baseline="0" dirty="0"/>
          </a:p>
          <a:p>
            <a:r>
              <a:rPr lang="en-US" baseline="0" dirty="0"/>
              <a:t>The first level of appeal is to an “Informal Fact Finding Conference”.  In an informal fact finding conference, a member of the Office of Pesticide Services Staff not involved in either enforcement or compliance will serve as the fact finding conference officer. He/she will listen to any information from the respondent regarding the violation and may ask additional questions. The fact finding conference officer will issue their decision within 30 days of the conference date.   If the respondent does not agree with the decision of the fact finding conference officer, they have the right to appeal during a “Formal Hearing”. </a:t>
            </a:r>
          </a:p>
          <a:p>
            <a:endParaRPr lang="en-US" baseline="0" dirty="0"/>
          </a:p>
          <a:p>
            <a:r>
              <a:rPr lang="en-US" baseline="0" dirty="0"/>
              <a:t>In a formal hearing, the Hearing Officer is an attorney appointed by the Supreme Court of Virginia.  During a formal hearing, VDACS will be represented by the Office of the Attorney General who will present the Department’s case.  The respondent may present their own case or may elect to have an attorney. After listening to both sides, the Hearing Officer will have 30 days to make a recommendation to the Board of Agriculture and Consumer Services. The Board will make the final decision regarding the case.</a:t>
            </a:r>
            <a:endParaRPr lang="en-US" dirty="0"/>
          </a:p>
        </p:txBody>
      </p:sp>
      <p:sp>
        <p:nvSpPr>
          <p:cNvPr id="4" name="Slide Number Placeholder 3"/>
          <p:cNvSpPr>
            <a:spLocks noGrp="1"/>
          </p:cNvSpPr>
          <p:nvPr>
            <p:ph type="sldNum" sz="quarter" idx="10"/>
          </p:nvPr>
        </p:nvSpPr>
        <p:spPr/>
        <p:txBody>
          <a:bodyPr/>
          <a:lstStyle/>
          <a:p>
            <a:fld id="{536EF407-9E27-4D9B-8EB8-BA7129A0C87E}" type="slidenum">
              <a:rPr lang="en-US" smtClean="0"/>
              <a:t>9</a:t>
            </a:fld>
            <a:endParaRPr lang="en-US" dirty="0"/>
          </a:p>
        </p:txBody>
      </p:sp>
    </p:spTree>
    <p:extLst>
      <p:ext uri="{BB962C8B-B14F-4D97-AF65-F5344CB8AC3E}">
        <p14:creationId xmlns:p14="http://schemas.microsoft.com/office/powerpoint/2010/main" val="68752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413BE5A8-6A3A-4D9F-95E8-C5968FD1D010}" type="datetime1">
              <a:rPr lang="en-US" smtClean="0"/>
              <a:t>11/13/2023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570B3D5-320C-44A2-81BF-BC1224605DE1}" type="slidenum">
              <a:rPr lang="en-US" smtClean="0"/>
              <a:t>‹#›</a:t>
            </a:fld>
            <a:endParaRPr lang="en-US" dirty="0"/>
          </a:p>
        </p:txBody>
      </p:sp>
    </p:spTree>
    <p:extLst>
      <p:ext uri="{BB962C8B-B14F-4D97-AF65-F5344CB8AC3E}">
        <p14:creationId xmlns:p14="http://schemas.microsoft.com/office/powerpoint/2010/main" val="313037129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4C1629-BB70-4432-905C-F12F79EF756A}" type="datetime1">
              <a:rPr lang="en-US" smtClean="0"/>
              <a:t>11/13/2023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70B3D5-320C-44A2-81BF-BC1224605DE1}" type="slidenum">
              <a:rPr lang="en-US" smtClean="0"/>
              <a:t>‹#›</a:t>
            </a:fld>
            <a:endParaRPr lang="en-US" dirty="0"/>
          </a:p>
        </p:txBody>
      </p:sp>
    </p:spTree>
    <p:extLst>
      <p:ext uri="{BB962C8B-B14F-4D97-AF65-F5344CB8AC3E}">
        <p14:creationId xmlns:p14="http://schemas.microsoft.com/office/powerpoint/2010/main" val="1932915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B4A568-3D9F-45CA-8564-19660EB70718}" type="datetime1">
              <a:rPr lang="en-US" smtClean="0"/>
              <a:t>11/13/2023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570B3D5-320C-44A2-81BF-BC1224605DE1}" type="slidenum">
              <a:rPr lang="en-US" smtClean="0"/>
              <a:t>‹#›</a:t>
            </a:fld>
            <a:endParaRPr lang="en-US" dirty="0"/>
          </a:p>
        </p:txBody>
      </p:sp>
    </p:spTree>
    <p:extLst>
      <p:ext uri="{BB962C8B-B14F-4D97-AF65-F5344CB8AC3E}">
        <p14:creationId xmlns:p14="http://schemas.microsoft.com/office/powerpoint/2010/main" val="421953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E5467E-0678-4E9A-AFB7-35BB90439F92}" type="datetime1">
              <a:rPr lang="en-US" smtClean="0"/>
              <a:t>11/13/2023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570B3D5-320C-44A2-81BF-BC1224605DE1}" type="slidenum">
              <a:rPr lang="en-US" smtClean="0"/>
              <a:t>‹#›</a:t>
            </a:fld>
            <a:endParaRPr lang="en-US" dirty="0"/>
          </a:p>
        </p:txBody>
      </p:sp>
    </p:spTree>
    <p:extLst>
      <p:ext uri="{BB962C8B-B14F-4D97-AF65-F5344CB8AC3E}">
        <p14:creationId xmlns:p14="http://schemas.microsoft.com/office/powerpoint/2010/main" val="35855242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389C5C3-0B8C-4C20-B229-E1E0C1DA547C}" type="datetime1">
              <a:rPr lang="en-US" smtClean="0"/>
              <a:t>11/13/2023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9AF34B-7A0B-4CB2-BA31-2CDD5F470179}" type="slidenum">
              <a:rPr lang="en-US" smtClean="0"/>
              <a:t>‹#›</a:t>
            </a:fld>
            <a:endParaRPr lang="en-US" dirty="0"/>
          </a:p>
        </p:txBody>
      </p:sp>
    </p:spTree>
    <p:extLst>
      <p:ext uri="{BB962C8B-B14F-4D97-AF65-F5344CB8AC3E}">
        <p14:creationId xmlns:p14="http://schemas.microsoft.com/office/powerpoint/2010/main" val="3823824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068D686-F6F6-4839-8B5F-6FDBE784CCCF}" type="datetime1">
              <a:rPr lang="en-US" smtClean="0"/>
              <a:t>11/13/2023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9AF34B-7A0B-4CB2-BA31-2CDD5F470179}" type="slidenum">
              <a:rPr lang="en-US" smtClean="0"/>
              <a:t>‹#›</a:t>
            </a:fld>
            <a:endParaRPr lang="en-US" dirty="0"/>
          </a:p>
        </p:txBody>
      </p:sp>
    </p:spTree>
    <p:extLst>
      <p:ext uri="{BB962C8B-B14F-4D97-AF65-F5344CB8AC3E}">
        <p14:creationId xmlns:p14="http://schemas.microsoft.com/office/powerpoint/2010/main" val="3900579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94539B-142C-4FCB-B7DE-82600434A801}" type="datetime1">
              <a:rPr lang="en-US" smtClean="0"/>
              <a:t>11/13/2023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9AF34B-7A0B-4CB2-BA31-2CDD5F470179}" type="slidenum">
              <a:rPr lang="en-US" smtClean="0"/>
              <a:t>‹#›</a:t>
            </a:fld>
            <a:endParaRPr lang="en-US" dirty="0"/>
          </a:p>
        </p:txBody>
      </p:sp>
    </p:spTree>
    <p:extLst>
      <p:ext uri="{BB962C8B-B14F-4D97-AF65-F5344CB8AC3E}">
        <p14:creationId xmlns:p14="http://schemas.microsoft.com/office/powerpoint/2010/main" val="126168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EA789F-62D0-428C-A232-C8951EF2CECA}" type="datetime1">
              <a:rPr lang="en-US" smtClean="0"/>
              <a:t>11/13/2023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9AF34B-7A0B-4CB2-BA31-2CDD5F470179}" type="slidenum">
              <a:rPr lang="en-US" smtClean="0"/>
              <a:t>‹#›</a:t>
            </a:fld>
            <a:endParaRPr lang="en-US" dirty="0"/>
          </a:p>
        </p:txBody>
      </p:sp>
    </p:spTree>
    <p:extLst>
      <p:ext uri="{BB962C8B-B14F-4D97-AF65-F5344CB8AC3E}">
        <p14:creationId xmlns:p14="http://schemas.microsoft.com/office/powerpoint/2010/main" val="19345359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08F99A-06FF-4992-8117-2DC0BFCAEB1D}" type="datetime1">
              <a:rPr lang="en-US" smtClean="0"/>
              <a:t>11/13/2023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B9AF34B-7A0B-4CB2-BA31-2CDD5F470179}" type="slidenum">
              <a:rPr lang="en-US" smtClean="0"/>
              <a:t>‹#›</a:t>
            </a:fld>
            <a:endParaRPr lang="en-US" dirty="0"/>
          </a:p>
        </p:txBody>
      </p:sp>
    </p:spTree>
    <p:extLst>
      <p:ext uri="{BB962C8B-B14F-4D97-AF65-F5344CB8AC3E}">
        <p14:creationId xmlns:p14="http://schemas.microsoft.com/office/powerpoint/2010/main" val="3451220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F9D52AC-432A-460C-A8F1-697CA8574975}" type="datetime1">
              <a:rPr lang="en-US" smtClean="0"/>
              <a:t>11/13/2023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B9AF34B-7A0B-4CB2-BA31-2CDD5F470179}" type="slidenum">
              <a:rPr lang="en-US" smtClean="0"/>
              <a:t>‹#›</a:t>
            </a:fld>
            <a:endParaRPr lang="en-US" dirty="0"/>
          </a:p>
        </p:txBody>
      </p:sp>
    </p:spTree>
    <p:extLst>
      <p:ext uri="{BB962C8B-B14F-4D97-AF65-F5344CB8AC3E}">
        <p14:creationId xmlns:p14="http://schemas.microsoft.com/office/powerpoint/2010/main" val="3662279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014C91-A48B-4890-8331-40E4B2DD9E3F}" type="datetime1">
              <a:rPr lang="en-US" smtClean="0"/>
              <a:t>11/13/2023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B9AF34B-7A0B-4CB2-BA31-2CDD5F470179}" type="slidenum">
              <a:rPr lang="en-US" smtClean="0"/>
              <a:t>‹#›</a:t>
            </a:fld>
            <a:endParaRPr lang="en-US" dirty="0"/>
          </a:p>
        </p:txBody>
      </p:sp>
    </p:spTree>
    <p:extLst>
      <p:ext uri="{BB962C8B-B14F-4D97-AF65-F5344CB8AC3E}">
        <p14:creationId xmlns:p14="http://schemas.microsoft.com/office/powerpoint/2010/main" val="1941093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762322F-9E7E-457E-A897-75079AD364C0}" type="datetime1">
              <a:rPr lang="en-US" smtClean="0"/>
              <a:t>11/13/2023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570B3D5-320C-44A2-81BF-BC1224605DE1}" type="slidenum">
              <a:rPr lang="en-US" smtClean="0"/>
              <a:t>‹#›</a:t>
            </a:fld>
            <a:endParaRPr lang="en-US" dirty="0"/>
          </a:p>
        </p:txBody>
      </p:sp>
    </p:spTree>
    <p:extLst>
      <p:ext uri="{BB962C8B-B14F-4D97-AF65-F5344CB8AC3E}">
        <p14:creationId xmlns:p14="http://schemas.microsoft.com/office/powerpoint/2010/main" val="38275826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2EC7D-386D-4DBB-95A6-302DCBCB9631}" type="datetime1">
              <a:rPr lang="en-US" smtClean="0"/>
              <a:t>11/13/2023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9AF34B-7A0B-4CB2-BA31-2CDD5F470179}" type="slidenum">
              <a:rPr lang="en-US" smtClean="0"/>
              <a:t>‹#›</a:t>
            </a:fld>
            <a:endParaRPr lang="en-US" dirty="0"/>
          </a:p>
        </p:txBody>
      </p:sp>
    </p:spTree>
    <p:extLst>
      <p:ext uri="{BB962C8B-B14F-4D97-AF65-F5344CB8AC3E}">
        <p14:creationId xmlns:p14="http://schemas.microsoft.com/office/powerpoint/2010/main" val="3808571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2DFA3B-1497-41A1-A169-7970E7443AE1}" type="datetime1">
              <a:rPr lang="en-US" smtClean="0"/>
              <a:t>11/13/2023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B9AF34B-7A0B-4CB2-BA31-2CDD5F470179}" type="slidenum">
              <a:rPr lang="en-US" smtClean="0"/>
              <a:t>‹#›</a:t>
            </a:fld>
            <a:endParaRPr lang="en-US" dirty="0"/>
          </a:p>
        </p:txBody>
      </p:sp>
    </p:spTree>
    <p:extLst>
      <p:ext uri="{BB962C8B-B14F-4D97-AF65-F5344CB8AC3E}">
        <p14:creationId xmlns:p14="http://schemas.microsoft.com/office/powerpoint/2010/main" val="1773813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49FCAA-FC57-4D25-8252-4C5EC126BB8E}" type="datetime1">
              <a:rPr lang="en-US" smtClean="0"/>
              <a:t>11/13/2023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9AF34B-7A0B-4CB2-BA31-2CDD5F470179}" type="slidenum">
              <a:rPr lang="en-US" smtClean="0"/>
              <a:t>‹#›</a:t>
            </a:fld>
            <a:endParaRPr lang="en-US" dirty="0"/>
          </a:p>
        </p:txBody>
      </p:sp>
    </p:spTree>
    <p:extLst>
      <p:ext uri="{BB962C8B-B14F-4D97-AF65-F5344CB8AC3E}">
        <p14:creationId xmlns:p14="http://schemas.microsoft.com/office/powerpoint/2010/main" val="21387310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D55E15-07A0-4761-A9E5-F1932DEEA725}" type="datetime1">
              <a:rPr lang="en-US" smtClean="0"/>
              <a:t>11/13/2023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B9AF34B-7A0B-4CB2-BA31-2CDD5F470179}" type="slidenum">
              <a:rPr lang="en-US" smtClean="0"/>
              <a:t>‹#›</a:t>
            </a:fld>
            <a:endParaRPr lang="en-US" dirty="0"/>
          </a:p>
        </p:txBody>
      </p:sp>
    </p:spTree>
    <p:extLst>
      <p:ext uri="{BB962C8B-B14F-4D97-AF65-F5344CB8AC3E}">
        <p14:creationId xmlns:p14="http://schemas.microsoft.com/office/powerpoint/2010/main" val="23909621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109FC96-A524-9411-F587-93938397D054}"/>
              </a:ext>
            </a:extLst>
          </p:cNvPr>
          <p:cNvSpPr>
            <a:spLocks noGrp="1"/>
          </p:cNvSpPr>
          <p:nvPr>
            <p:ph type="pic" sz="quarter" idx="11"/>
          </p:nvPr>
        </p:nvSpPr>
        <p:spPr>
          <a:xfrm>
            <a:off x="6782765" y="0"/>
            <a:ext cx="5409235" cy="6857999"/>
          </a:xfrm>
          <a:noFill/>
        </p:spPr>
        <p:txBody>
          <a:bodyPr anchor="ctr"/>
          <a:lstStyle>
            <a:lvl1pPr marL="0" indent="0" algn="ctr">
              <a:buNone/>
              <a:defRPr/>
            </a:lvl1pPr>
          </a:lstStyle>
          <a:p>
            <a:endParaRPr lang="en-US" noProof="0" dirty="0"/>
          </a:p>
        </p:txBody>
      </p:sp>
      <p:sp>
        <p:nvSpPr>
          <p:cNvPr id="2" name="Title 1">
            <a:extLst>
              <a:ext uri="{FF2B5EF4-FFF2-40B4-BE49-F238E27FC236}">
                <a16:creationId xmlns:a16="http://schemas.microsoft.com/office/drawing/2014/main" id="{42E2DDD5-B179-8D33-E206-E8EC18C6525D}"/>
              </a:ext>
            </a:extLst>
          </p:cNvPr>
          <p:cNvSpPr>
            <a:spLocks noGrp="1"/>
          </p:cNvSpPr>
          <p:nvPr>
            <p:ph type="ctrTitle"/>
          </p:nvPr>
        </p:nvSpPr>
        <p:spPr>
          <a:xfrm>
            <a:off x="822960" y="2185416"/>
            <a:ext cx="6693408" cy="2084832"/>
          </a:xfrm>
        </p:spPr>
        <p:txBody>
          <a:bodyPr anchor="ctr">
            <a:noAutofit/>
          </a:bodyPr>
          <a:lstStyle>
            <a:lvl1pPr algn="l">
              <a:lnSpc>
                <a:spcPct val="100000"/>
              </a:lnSpc>
              <a:defRPr sz="8800" b="1" i="0" cap="all" baseline="0">
                <a:solidFill>
                  <a:schemeClr val="tx2"/>
                </a:solidFill>
                <a:latin typeface="+mn-lt"/>
              </a:defRPr>
            </a:lvl1pPr>
          </a:lstStyle>
          <a:p>
            <a:r>
              <a:rPr lang="en-US" noProof="0"/>
              <a:t>Click to edit Master title style</a:t>
            </a:r>
          </a:p>
        </p:txBody>
      </p:sp>
      <p:sp>
        <p:nvSpPr>
          <p:cNvPr id="3" name="Subtitle 2">
            <a:extLst>
              <a:ext uri="{FF2B5EF4-FFF2-40B4-BE49-F238E27FC236}">
                <a16:creationId xmlns:a16="http://schemas.microsoft.com/office/drawing/2014/main" id="{4B219809-9823-E5C1-322B-DCDB7769D492}"/>
              </a:ext>
            </a:extLst>
          </p:cNvPr>
          <p:cNvSpPr>
            <a:spLocks noGrp="1"/>
          </p:cNvSpPr>
          <p:nvPr>
            <p:ph type="subTitle" idx="1"/>
          </p:nvPr>
        </p:nvSpPr>
        <p:spPr>
          <a:xfrm>
            <a:off x="985812" y="4504854"/>
            <a:ext cx="6391656" cy="475938"/>
          </a:xfrm>
        </p:spPr>
        <p:txBody>
          <a:bodyPr/>
          <a:lstStyle>
            <a:lvl1pPr marL="0" indent="0" algn="r">
              <a:buNone/>
              <a:defRPr sz="24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15" name="Text Placeholder 14">
            <a:extLst>
              <a:ext uri="{FF2B5EF4-FFF2-40B4-BE49-F238E27FC236}">
                <a16:creationId xmlns:a16="http://schemas.microsoft.com/office/drawing/2014/main" id="{8B4CE57F-5479-CED7-E9B0-CE4C7D42FF9A}"/>
              </a:ext>
            </a:extLst>
          </p:cNvPr>
          <p:cNvSpPr>
            <a:spLocks noGrp="1"/>
          </p:cNvSpPr>
          <p:nvPr>
            <p:ph type="body" sz="quarter" idx="10"/>
          </p:nvPr>
        </p:nvSpPr>
        <p:spPr>
          <a:xfrm>
            <a:off x="905256" y="1517904"/>
            <a:ext cx="6254496" cy="429768"/>
          </a:xfrm>
        </p:spPr>
        <p:txBody>
          <a:bodyPr>
            <a:normAutofit/>
          </a:bodyPr>
          <a:lstStyle>
            <a:lvl1pPr marL="0" indent="0">
              <a:buNone/>
              <a:defRPr sz="2400">
                <a:solidFill>
                  <a:schemeClr val="accent2"/>
                </a:solidFill>
                <a:latin typeface="+mj-lt"/>
              </a:defRPr>
            </a:lvl1pPr>
          </a:lstStyle>
          <a:p>
            <a:pPr lvl="0"/>
            <a:r>
              <a:rPr lang="en-US" noProof="0"/>
              <a:t>Click to edit Master text styles</a:t>
            </a:r>
          </a:p>
        </p:txBody>
      </p:sp>
    </p:spTree>
    <p:extLst>
      <p:ext uri="{BB962C8B-B14F-4D97-AF65-F5344CB8AC3E}">
        <p14:creationId xmlns:p14="http://schemas.microsoft.com/office/powerpoint/2010/main" val="22423923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accent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0"/>
            <a:ext cx="12192000" cy="3163824"/>
          </a:xfrm>
          <a:solidFill>
            <a:schemeClr val="accent1">
              <a:lumMod val="75000"/>
            </a:schemeClr>
          </a:solidFill>
        </p:spPr>
        <p:txBody>
          <a:bodyPr/>
          <a:lstStyle>
            <a:lvl1pPr marL="0" indent="0" algn="ctr">
              <a:buNone/>
              <a:defRPr/>
            </a:lvl1pPr>
          </a:lstStyle>
          <a:p>
            <a:endParaRPr lang="en-US" dirty="0"/>
          </a:p>
        </p:txBody>
      </p:sp>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77824" y="896112"/>
            <a:ext cx="6611112" cy="1453896"/>
          </a:xfrm>
        </p:spPr>
        <p:txBody>
          <a:bodyPr anchor="b"/>
          <a:lstStyle>
            <a:lvl1pPr>
              <a:defRPr sz="5400" b="1">
                <a:solidFill>
                  <a:schemeClr val="bg1"/>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1119AD1-1029-1DE8-E36D-41EF92EDBFC2}"/>
              </a:ext>
            </a:extLst>
          </p:cNvPr>
          <p:cNvSpPr>
            <a:spLocks noGrp="1"/>
          </p:cNvSpPr>
          <p:nvPr>
            <p:ph idx="1"/>
          </p:nvPr>
        </p:nvSpPr>
        <p:spPr>
          <a:xfrm>
            <a:off x="877824" y="3913632"/>
            <a:ext cx="10305288" cy="1746504"/>
          </a:xfrm>
        </p:spPr>
        <p:txBody>
          <a:bodyPr/>
          <a:lstStyle>
            <a:lvl1pPr>
              <a:lnSpc>
                <a:spcPct val="100000"/>
              </a:lnSpc>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Rectangle 8">
            <a:extLst>
              <a:ext uri="{FF2B5EF4-FFF2-40B4-BE49-F238E27FC236}">
                <a16:creationId xmlns:a16="http://schemas.microsoft.com/office/drawing/2014/main" id="{2E67EB87-8CC8-597B-6EC9-8EBA60838A02}"/>
              </a:ext>
            </a:extLst>
          </p:cNvPr>
          <p:cNvSpPr/>
          <p:nvPr userDrawn="1"/>
        </p:nvSpPr>
        <p:spPr>
          <a:xfrm flipV="1">
            <a:off x="11446035" y="6245920"/>
            <a:ext cx="487085" cy="4571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75440036-C3C5-6C07-99C1-04B4835670AD}"/>
              </a:ext>
            </a:extLst>
          </p:cNvPr>
          <p:cNvSpPr>
            <a:spLocks noGrp="1"/>
          </p:cNvSpPr>
          <p:nvPr>
            <p:ph type="ftr" sz="quarter" idx="13"/>
          </p:nvPr>
        </p:nvSpPr>
        <p:spPr/>
        <p:txBody>
          <a:bodyPr/>
          <a:lstStyle>
            <a:lvl1pPr>
              <a:defRPr>
                <a:solidFill>
                  <a:schemeClr val="bg1">
                    <a:alpha val="78000"/>
                  </a:schemeClr>
                </a:solidFill>
              </a:defRPr>
            </a:lvl1pPr>
          </a:lstStyle>
          <a:p>
            <a:endParaRPr lang="en-US" dirty="0"/>
          </a:p>
        </p:txBody>
      </p:sp>
      <p:sp>
        <p:nvSpPr>
          <p:cNvPr id="6" name="Slide Number Placeholder 5">
            <a:extLst>
              <a:ext uri="{FF2B5EF4-FFF2-40B4-BE49-F238E27FC236}">
                <a16:creationId xmlns:a16="http://schemas.microsoft.com/office/drawing/2014/main" id="{3086AC08-6EB6-7F52-7F52-E874CCF11393}"/>
              </a:ext>
            </a:extLst>
          </p:cNvPr>
          <p:cNvSpPr>
            <a:spLocks noGrp="1"/>
          </p:cNvSpPr>
          <p:nvPr>
            <p:ph type="sldNum" sz="quarter" idx="14"/>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32162907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Section Header">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4567E9-2483-C330-76B4-52F75C9504A9}"/>
              </a:ext>
            </a:extLst>
          </p:cNvPr>
          <p:cNvSpPr>
            <a:spLocks noGrp="1"/>
          </p:cNvSpPr>
          <p:nvPr>
            <p:ph type="title" hasCustomPrompt="1"/>
          </p:nvPr>
        </p:nvSpPr>
        <p:spPr>
          <a:xfrm>
            <a:off x="877824" y="1517904"/>
            <a:ext cx="4416552" cy="1572768"/>
          </a:xfrm>
        </p:spPr>
        <p:txBody>
          <a:bodyPr anchor="b"/>
          <a:lstStyle>
            <a:lvl1pPr>
              <a:defRPr sz="5400" b="1">
                <a:solidFill>
                  <a:schemeClr val="bg1"/>
                </a:solidFill>
                <a:latin typeface="+mn-lt"/>
              </a:defRPr>
            </a:lvl1pPr>
          </a:lstStyle>
          <a:p>
            <a:r>
              <a:rPr lang="en-US" dirty="0"/>
              <a:t>click to edit master title style</a:t>
            </a:r>
          </a:p>
        </p:txBody>
      </p:sp>
      <p:sp>
        <p:nvSpPr>
          <p:cNvPr id="7" name="Footer Placeholder 6">
            <a:extLst>
              <a:ext uri="{FF2B5EF4-FFF2-40B4-BE49-F238E27FC236}">
                <a16:creationId xmlns:a16="http://schemas.microsoft.com/office/drawing/2014/main" id="{B5DF0DBE-FBE3-E653-13B1-8A27023E2F1E}"/>
              </a:ext>
            </a:extLst>
          </p:cNvPr>
          <p:cNvSpPr>
            <a:spLocks noGrp="1"/>
          </p:cNvSpPr>
          <p:nvPr>
            <p:ph type="ftr" sz="quarter" idx="11"/>
          </p:nvPr>
        </p:nvSpPr>
        <p:spPr/>
        <p:txBody>
          <a:bodyPr/>
          <a:lstStyle>
            <a:lvl1pPr>
              <a:defRPr>
                <a:solidFill>
                  <a:schemeClr val="bg1">
                    <a:alpha val="78000"/>
                  </a:schemeClr>
                </a:solidFill>
              </a:defRPr>
            </a:lvl1pPr>
          </a:lstStyle>
          <a:p>
            <a:endParaRPr lang="en-US" dirty="0"/>
          </a:p>
        </p:txBody>
      </p:sp>
      <p:sp>
        <p:nvSpPr>
          <p:cNvPr id="3" name="Text Placeholder 2">
            <a:extLst>
              <a:ext uri="{FF2B5EF4-FFF2-40B4-BE49-F238E27FC236}">
                <a16:creationId xmlns:a16="http://schemas.microsoft.com/office/drawing/2014/main" id="{C4EA9653-6F42-EC48-B443-D3FF0CD0D4C1}"/>
              </a:ext>
            </a:extLst>
          </p:cNvPr>
          <p:cNvSpPr>
            <a:spLocks noGrp="1"/>
          </p:cNvSpPr>
          <p:nvPr>
            <p:ph type="body" idx="1"/>
          </p:nvPr>
        </p:nvSpPr>
        <p:spPr>
          <a:xfrm>
            <a:off x="877824" y="3429000"/>
            <a:ext cx="4242816" cy="2350008"/>
          </a:xfrm>
        </p:spPr>
        <p:txBody>
          <a:bodyPr/>
          <a:lstStyle>
            <a:lvl1pPr marL="0" indent="0" algn="l">
              <a:spcBef>
                <a:spcPts val="0"/>
              </a:spcBef>
              <a:buNone/>
              <a:defRPr sz="18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Picture Placeholder 11">
            <a:extLst>
              <a:ext uri="{FF2B5EF4-FFF2-40B4-BE49-F238E27FC236}">
                <a16:creationId xmlns:a16="http://schemas.microsoft.com/office/drawing/2014/main" id="{6DD0971A-C596-F81B-B6DF-4B71CD042706}"/>
              </a:ext>
            </a:extLst>
          </p:cNvPr>
          <p:cNvSpPr>
            <a:spLocks noGrp="1"/>
          </p:cNvSpPr>
          <p:nvPr>
            <p:ph type="pic" sz="quarter" idx="10"/>
          </p:nvPr>
        </p:nvSpPr>
        <p:spPr>
          <a:xfrm>
            <a:off x="5690616" y="0"/>
            <a:ext cx="6501384" cy="6858000"/>
          </a:xfrm>
          <a:custGeom>
            <a:avLst/>
            <a:gdLst>
              <a:gd name="connsiteX0" fmla="*/ 5755419 w 6501384"/>
              <a:gd name="connsiteY0" fmla="*/ 6245920 h 6858000"/>
              <a:gd name="connsiteX1" fmla="*/ 5755419 w 6501384"/>
              <a:gd name="connsiteY1" fmla="*/ 6291639 h 6858000"/>
              <a:gd name="connsiteX2" fmla="*/ 6242504 w 6501384"/>
              <a:gd name="connsiteY2" fmla="*/ 6291639 h 6858000"/>
              <a:gd name="connsiteX3" fmla="*/ 6242504 w 6501384"/>
              <a:gd name="connsiteY3" fmla="*/ 6245920 h 6858000"/>
              <a:gd name="connsiteX4" fmla="*/ 0 w 6501384"/>
              <a:gd name="connsiteY4" fmla="*/ 0 h 6858000"/>
              <a:gd name="connsiteX5" fmla="*/ 6501384 w 6501384"/>
              <a:gd name="connsiteY5" fmla="*/ 0 h 6858000"/>
              <a:gd name="connsiteX6" fmla="*/ 6501384 w 6501384"/>
              <a:gd name="connsiteY6" fmla="*/ 6858000 h 6858000"/>
              <a:gd name="connsiteX7" fmla="*/ 0 w 650138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01384" h="6858000">
                <a:moveTo>
                  <a:pt x="5755419" y="6245920"/>
                </a:moveTo>
                <a:lnTo>
                  <a:pt x="5755419" y="6291639"/>
                </a:lnTo>
                <a:lnTo>
                  <a:pt x="6242504" y="6291639"/>
                </a:lnTo>
                <a:lnTo>
                  <a:pt x="6242504" y="6245920"/>
                </a:lnTo>
                <a:close/>
                <a:moveTo>
                  <a:pt x="0" y="0"/>
                </a:moveTo>
                <a:lnTo>
                  <a:pt x="6501384" y="0"/>
                </a:lnTo>
                <a:lnTo>
                  <a:pt x="6501384" y="6858000"/>
                </a:lnTo>
                <a:lnTo>
                  <a:pt x="0" y="6858000"/>
                </a:lnTo>
                <a:close/>
              </a:path>
            </a:pathLst>
          </a:custGeom>
          <a:solidFill>
            <a:schemeClr val="bg1">
              <a:lumMod val="95000"/>
            </a:schemeClr>
          </a:solidFill>
        </p:spPr>
        <p:txBody>
          <a:bodyPr wrap="square" anchor="ctr">
            <a:noAutofit/>
          </a:bodyPr>
          <a:lstStyle>
            <a:lvl1pPr marL="0" indent="0" algn="ctr">
              <a:buNone/>
              <a:defRPr/>
            </a:lvl1pPr>
          </a:lstStyle>
          <a:p>
            <a:endParaRPr lang="en-US" dirty="0"/>
          </a:p>
        </p:txBody>
      </p:sp>
      <p:sp>
        <p:nvSpPr>
          <p:cNvPr id="13" name="Rectangle 12">
            <a:extLst>
              <a:ext uri="{FF2B5EF4-FFF2-40B4-BE49-F238E27FC236}">
                <a16:creationId xmlns:a16="http://schemas.microsoft.com/office/drawing/2014/main" id="{15B50D50-73C7-3F50-52F5-210AF03CEA5F}"/>
              </a:ext>
            </a:extLst>
          </p:cNvPr>
          <p:cNvSpPr/>
          <p:nvPr userDrawn="1"/>
        </p:nvSpPr>
        <p:spPr>
          <a:xfrm flipV="1">
            <a:off x="11446035" y="6245920"/>
            <a:ext cx="487085" cy="4571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7">
            <a:extLst>
              <a:ext uri="{FF2B5EF4-FFF2-40B4-BE49-F238E27FC236}">
                <a16:creationId xmlns:a16="http://schemas.microsoft.com/office/drawing/2014/main" id="{4339096C-E86B-C5A9-1F2F-E4FD0552DEF8}"/>
              </a:ext>
            </a:extLst>
          </p:cNvPr>
          <p:cNvSpPr>
            <a:spLocks noGrp="1"/>
          </p:cNvSpPr>
          <p:nvPr>
            <p:ph type="sldNum" sz="quarter" idx="12"/>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860787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p:bg>
      <p:bgPr>
        <a:solidFill>
          <a:schemeClr val="accent1">
            <a:lumMod val="50000"/>
          </a:schemeClr>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23150"/>
            <a:ext cx="12192000" cy="3730752"/>
          </a:xfrm>
          <a:solidFill>
            <a:schemeClr val="accent1">
              <a:lumMod val="75000"/>
            </a:schemeClr>
          </a:solidFill>
        </p:spPr>
        <p:txBody>
          <a:bodyPr/>
          <a:lstStyle>
            <a:lvl1pPr marL="0" indent="0" algn="ctr">
              <a:buNone/>
              <a:defRPr/>
            </a:lvl1pPr>
          </a:lstStyle>
          <a:p>
            <a:endParaRPr lang="en-US" dirty="0"/>
          </a:p>
        </p:txBody>
      </p:sp>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77824" y="896112"/>
            <a:ext cx="6611112" cy="1453896"/>
          </a:xfrm>
        </p:spPr>
        <p:txBody>
          <a:bodyPr anchor="b"/>
          <a:lstStyle>
            <a:lvl1pPr>
              <a:defRPr sz="5400" b="1">
                <a:solidFill>
                  <a:schemeClr val="bg1"/>
                </a:solidFill>
                <a:latin typeface="+mn-lt"/>
              </a:defRPr>
            </a:lvl1pPr>
          </a:lstStyle>
          <a:p>
            <a:r>
              <a:rPr lang="en-US" dirty="0"/>
              <a:t>click to edit master title style</a:t>
            </a:r>
          </a:p>
        </p:txBody>
      </p:sp>
      <p:sp>
        <p:nvSpPr>
          <p:cNvPr id="18" name="Text Placeholder 17">
            <a:extLst>
              <a:ext uri="{FF2B5EF4-FFF2-40B4-BE49-F238E27FC236}">
                <a16:creationId xmlns:a16="http://schemas.microsoft.com/office/drawing/2014/main" id="{37E7FED9-E80E-C940-F98B-AB755EE20D52}"/>
              </a:ext>
            </a:extLst>
          </p:cNvPr>
          <p:cNvSpPr>
            <a:spLocks noGrp="1"/>
          </p:cNvSpPr>
          <p:nvPr>
            <p:ph type="body" sz="quarter" idx="23" hasCustomPrompt="1"/>
          </p:nvPr>
        </p:nvSpPr>
        <p:spPr>
          <a:xfrm>
            <a:off x="1922091" y="4325692"/>
            <a:ext cx="1289304" cy="813816"/>
          </a:xfrm>
        </p:spPr>
        <p:txBody>
          <a:bodyPr/>
          <a:lstStyle>
            <a:lvl1pPr marL="0" indent="0">
              <a:buNone/>
              <a:defRPr sz="5400" b="1">
                <a:solidFill>
                  <a:schemeClr val="bg1"/>
                </a:solidFill>
              </a:defRPr>
            </a:lvl1pPr>
          </a:lstStyle>
          <a:p>
            <a:pPr lvl="0"/>
            <a:r>
              <a:rPr lang="en-US" dirty="0"/>
              <a:t>00</a:t>
            </a:r>
          </a:p>
        </p:txBody>
      </p:sp>
      <p:sp>
        <p:nvSpPr>
          <p:cNvPr id="5" name="Text Placeholder 4">
            <a:extLst>
              <a:ext uri="{FF2B5EF4-FFF2-40B4-BE49-F238E27FC236}">
                <a16:creationId xmlns:a16="http://schemas.microsoft.com/office/drawing/2014/main" id="{FD759331-56CA-A5B3-ECFB-757CC5B9E3D0}"/>
              </a:ext>
            </a:extLst>
          </p:cNvPr>
          <p:cNvSpPr>
            <a:spLocks noGrp="1"/>
          </p:cNvSpPr>
          <p:nvPr>
            <p:ph type="body" sz="quarter" idx="13"/>
          </p:nvPr>
        </p:nvSpPr>
        <p:spPr>
          <a:xfrm>
            <a:off x="1956816" y="4809744"/>
            <a:ext cx="1188720" cy="292608"/>
          </a:xfrm>
          <a:solidFill>
            <a:schemeClr val="accent1">
              <a:lumMod val="50000"/>
            </a:schemeClr>
          </a:solidFill>
        </p:spPr>
        <p:txBody>
          <a:bodyPr anchor="b"/>
          <a:lstStyle>
            <a:lvl1pPr marL="0" indent="0">
              <a:lnSpc>
                <a:spcPct val="100000"/>
              </a:lnSpc>
              <a:spcBef>
                <a:spcPts val="0"/>
              </a:spcBef>
              <a:buNone/>
              <a:defRPr sz="1400" b="1">
                <a:solidFill>
                  <a:schemeClr val="bg1"/>
                </a:solidFill>
              </a:defRPr>
            </a:lvl1pPr>
          </a:lstStyle>
          <a:p>
            <a:pPr lvl="0"/>
            <a:r>
              <a:rPr lang="en-US" dirty="0"/>
              <a:t>Click to edit Master text styles</a:t>
            </a:r>
          </a:p>
        </p:txBody>
      </p:sp>
      <p:sp>
        <p:nvSpPr>
          <p:cNvPr id="12" name="Text Placeholder 11">
            <a:extLst>
              <a:ext uri="{FF2B5EF4-FFF2-40B4-BE49-F238E27FC236}">
                <a16:creationId xmlns:a16="http://schemas.microsoft.com/office/drawing/2014/main" id="{D1D1D906-0BC4-FEE6-C101-A96C6910656F}"/>
              </a:ext>
            </a:extLst>
          </p:cNvPr>
          <p:cNvSpPr>
            <a:spLocks noGrp="1"/>
          </p:cNvSpPr>
          <p:nvPr>
            <p:ph type="body" sz="quarter" idx="18"/>
          </p:nvPr>
        </p:nvSpPr>
        <p:spPr>
          <a:xfrm>
            <a:off x="1956816" y="5248656"/>
            <a:ext cx="1627632" cy="1042416"/>
          </a:xfrm>
        </p:spPr>
        <p:txBody>
          <a:bodyPr/>
          <a:lstStyle>
            <a:lvl1pPr marL="0" indent="0">
              <a:spcBef>
                <a:spcPts val="0"/>
              </a:spcBef>
              <a:buNone/>
              <a:defRPr sz="1400">
                <a:solidFill>
                  <a:schemeClr val="bg1"/>
                </a:solidFill>
              </a:defRPr>
            </a:lvl1pPr>
          </a:lstStyle>
          <a:p>
            <a:pPr lvl="0"/>
            <a:r>
              <a:rPr lang="en-US" dirty="0"/>
              <a:t>Click to edit Master text styles</a:t>
            </a:r>
          </a:p>
        </p:txBody>
      </p:sp>
      <p:sp>
        <p:nvSpPr>
          <p:cNvPr id="19" name="Text Placeholder 17">
            <a:extLst>
              <a:ext uri="{FF2B5EF4-FFF2-40B4-BE49-F238E27FC236}">
                <a16:creationId xmlns:a16="http://schemas.microsoft.com/office/drawing/2014/main" id="{E30AA8E2-6DF5-EF83-796A-52DC1B42BA7D}"/>
              </a:ext>
            </a:extLst>
          </p:cNvPr>
          <p:cNvSpPr>
            <a:spLocks noGrp="1"/>
          </p:cNvSpPr>
          <p:nvPr>
            <p:ph type="body" sz="quarter" idx="24" hasCustomPrompt="1"/>
          </p:nvPr>
        </p:nvSpPr>
        <p:spPr>
          <a:xfrm>
            <a:off x="3677739" y="4325692"/>
            <a:ext cx="1289304" cy="813816"/>
          </a:xfrm>
        </p:spPr>
        <p:txBody>
          <a:bodyPr/>
          <a:lstStyle>
            <a:lvl1pPr marL="0" indent="0">
              <a:buNone/>
              <a:defRPr sz="5400" b="1">
                <a:solidFill>
                  <a:schemeClr val="bg1"/>
                </a:solidFill>
              </a:defRPr>
            </a:lvl1pPr>
          </a:lstStyle>
          <a:p>
            <a:pPr lvl="0"/>
            <a:r>
              <a:rPr lang="en-US" dirty="0"/>
              <a:t>00</a:t>
            </a:r>
          </a:p>
        </p:txBody>
      </p:sp>
      <p:sp>
        <p:nvSpPr>
          <p:cNvPr id="8" name="Text Placeholder 4">
            <a:extLst>
              <a:ext uri="{FF2B5EF4-FFF2-40B4-BE49-F238E27FC236}">
                <a16:creationId xmlns:a16="http://schemas.microsoft.com/office/drawing/2014/main" id="{12E6D84C-E8F7-4012-F33F-2BC73176DFEA}"/>
              </a:ext>
            </a:extLst>
          </p:cNvPr>
          <p:cNvSpPr>
            <a:spLocks noGrp="1"/>
          </p:cNvSpPr>
          <p:nvPr>
            <p:ph type="body" sz="quarter" idx="14"/>
          </p:nvPr>
        </p:nvSpPr>
        <p:spPr>
          <a:xfrm>
            <a:off x="3694176" y="4809744"/>
            <a:ext cx="1188720" cy="292608"/>
          </a:xfrm>
          <a:solidFill>
            <a:schemeClr val="accent1">
              <a:lumMod val="50000"/>
            </a:schemeClr>
          </a:solidFill>
        </p:spPr>
        <p:txBody>
          <a:bodyPr anchor="b"/>
          <a:lstStyle>
            <a:lvl1pPr marL="0" indent="0">
              <a:lnSpc>
                <a:spcPct val="100000"/>
              </a:lnSpc>
              <a:spcBef>
                <a:spcPts val="0"/>
              </a:spcBef>
              <a:buNone/>
              <a:defRPr sz="1400" b="1">
                <a:solidFill>
                  <a:schemeClr val="bg1"/>
                </a:solidFill>
              </a:defRPr>
            </a:lvl1pPr>
          </a:lstStyle>
          <a:p>
            <a:pPr lvl="0"/>
            <a:r>
              <a:rPr lang="en-US" dirty="0"/>
              <a:t>Click to edit Master text styles</a:t>
            </a:r>
          </a:p>
        </p:txBody>
      </p:sp>
      <p:sp>
        <p:nvSpPr>
          <p:cNvPr id="13" name="Text Placeholder 11">
            <a:extLst>
              <a:ext uri="{FF2B5EF4-FFF2-40B4-BE49-F238E27FC236}">
                <a16:creationId xmlns:a16="http://schemas.microsoft.com/office/drawing/2014/main" id="{B5C6931C-E330-4493-0643-D5997565908C}"/>
              </a:ext>
            </a:extLst>
          </p:cNvPr>
          <p:cNvSpPr>
            <a:spLocks noGrp="1"/>
          </p:cNvSpPr>
          <p:nvPr>
            <p:ph type="body" sz="quarter" idx="19"/>
          </p:nvPr>
        </p:nvSpPr>
        <p:spPr>
          <a:xfrm>
            <a:off x="3694176" y="5248656"/>
            <a:ext cx="1627632" cy="1042416"/>
          </a:xfrm>
        </p:spPr>
        <p:txBody>
          <a:bodyPr/>
          <a:lstStyle>
            <a:lvl1pPr marL="0" indent="0">
              <a:spcBef>
                <a:spcPts val="0"/>
              </a:spcBef>
              <a:buNone/>
              <a:defRPr sz="1400">
                <a:solidFill>
                  <a:schemeClr val="bg1"/>
                </a:solidFill>
              </a:defRPr>
            </a:lvl1pPr>
          </a:lstStyle>
          <a:p>
            <a:pPr lvl="0"/>
            <a:r>
              <a:rPr lang="en-US" dirty="0"/>
              <a:t>Click to edit Master text styles</a:t>
            </a:r>
          </a:p>
        </p:txBody>
      </p:sp>
      <p:sp>
        <p:nvSpPr>
          <p:cNvPr id="20" name="Text Placeholder 17">
            <a:extLst>
              <a:ext uri="{FF2B5EF4-FFF2-40B4-BE49-F238E27FC236}">
                <a16:creationId xmlns:a16="http://schemas.microsoft.com/office/drawing/2014/main" id="{CBD2F4CC-8E51-87CF-F79A-F27C3CEB5649}"/>
              </a:ext>
            </a:extLst>
          </p:cNvPr>
          <p:cNvSpPr>
            <a:spLocks noGrp="1"/>
          </p:cNvSpPr>
          <p:nvPr>
            <p:ph type="body" sz="quarter" idx="25" hasCustomPrompt="1"/>
          </p:nvPr>
        </p:nvSpPr>
        <p:spPr>
          <a:xfrm>
            <a:off x="5467044" y="4325692"/>
            <a:ext cx="1289304" cy="813816"/>
          </a:xfrm>
        </p:spPr>
        <p:txBody>
          <a:bodyPr/>
          <a:lstStyle>
            <a:lvl1pPr marL="0" indent="0">
              <a:buNone/>
              <a:defRPr sz="5400" b="1">
                <a:solidFill>
                  <a:schemeClr val="bg1"/>
                </a:solidFill>
              </a:defRPr>
            </a:lvl1pPr>
          </a:lstStyle>
          <a:p>
            <a:pPr lvl="0"/>
            <a:r>
              <a:rPr lang="en-US" dirty="0"/>
              <a:t>00</a:t>
            </a:r>
          </a:p>
        </p:txBody>
      </p:sp>
      <p:sp>
        <p:nvSpPr>
          <p:cNvPr id="9" name="Text Placeholder 4">
            <a:extLst>
              <a:ext uri="{FF2B5EF4-FFF2-40B4-BE49-F238E27FC236}">
                <a16:creationId xmlns:a16="http://schemas.microsoft.com/office/drawing/2014/main" id="{4ABDAE69-C4D7-13B7-8424-76C2742E8547}"/>
              </a:ext>
            </a:extLst>
          </p:cNvPr>
          <p:cNvSpPr>
            <a:spLocks noGrp="1"/>
          </p:cNvSpPr>
          <p:nvPr>
            <p:ph type="body" sz="quarter" idx="15"/>
          </p:nvPr>
        </p:nvSpPr>
        <p:spPr>
          <a:xfrm>
            <a:off x="5486400" y="4809744"/>
            <a:ext cx="1188720" cy="292608"/>
          </a:xfrm>
          <a:solidFill>
            <a:schemeClr val="accent1">
              <a:lumMod val="50000"/>
            </a:schemeClr>
          </a:solidFill>
        </p:spPr>
        <p:txBody>
          <a:bodyPr anchor="b"/>
          <a:lstStyle>
            <a:lvl1pPr marL="0" indent="0">
              <a:lnSpc>
                <a:spcPct val="100000"/>
              </a:lnSpc>
              <a:spcBef>
                <a:spcPts val="0"/>
              </a:spcBef>
              <a:buNone/>
              <a:defRPr sz="1400" b="1">
                <a:solidFill>
                  <a:schemeClr val="bg1"/>
                </a:solidFill>
              </a:defRPr>
            </a:lvl1pPr>
          </a:lstStyle>
          <a:p>
            <a:pPr lvl="0"/>
            <a:r>
              <a:rPr lang="en-US" dirty="0"/>
              <a:t>Click to edit Master text styles</a:t>
            </a:r>
          </a:p>
        </p:txBody>
      </p:sp>
      <p:sp>
        <p:nvSpPr>
          <p:cNvPr id="14" name="Text Placeholder 11">
            <a:extLst>
              <a:ext uri="{FF2B5EF4-FFF2-40B4-BE49-F238E27FC236}">
                <a16:creationId xmlns:a16="http://schemas.microsoft.com/office/drawing/2014/main" id="{F784D331-4EA8-7763-413A-D86421E774DF}"/>
              </a:ext>
            </a:extLst>
          </p:cNvPr>
          <p:cNvSpPr>
            <a:spLocks noGrp="1"/>
          </p:cNvSpPr>
          <p:nvPr>
            <p:ph type="body" sz="quarter" idx="20"/>
          </p:nvPr>
        </p:nvSpPr>
        <p:spPr>
          <a:xfrm>
            <a:off x="5486400" y="5248656"/>
            <a:ext cx="1627632" cy="1042416"/>
          </a:xfrm>
        </p:spPr>
        <p:txBody>
          <a:bodyPr/>
          <a:lstStyle>
            <a:lvl1pPr marL="0" indent="0">
              <a:spcBef>
                <a:spcPts val="0"/>
              </a:spcBef>
              <a:buNone/>
              <a:defRPr sz="1400">
                <a:solidFill>
                  <a:schemeClr val="bg1"/>
                </a:solidFill>
              </a:defRPr>
            </a:lvl1pPr>
          </a:lstStyle>
          <a:p>
            <a:pPr lvl="0"/>
            <a:r>
              <a:rPr lang="en-US" dirty="0"/>
              <a:t>Click to edit Master text styles</a:t>
            </a:r>
          </a:p>
        </p:txBody>
      </p:sp>
      <p:sp>
        <p:nvSpPr>
          <p:cNvPr id="21" name="Text Placeholder 17">
            <a:extLst>
              <a:ext uri="{FF2B5EF4-FFF2-40B4-BE49-F238E27FC236}">
                <a16:creationId xmlns:a16="http://schemas.microsoft.com/office/drawing/2014/main" id="{F7A8DA1D-6CC4-473F-2C8F-4BF59295EA28}"/>
              </a:ext>
            </a:extLst>
          </p:cNvPr>
          <p:cNvSpPr>
            <a:spLocks noGrp="1"/>
          </p:cNvSpPr>
          <p:nvPr>
            <p:ph type="body" sz="quarter" idx="26" hasCustomPrompt="1"/>
          </p:nvPr>
        </p:nvSpPr>
        <p:spPr>
          <a:xfrm>
            <a:off x="7179891" y="4325692"/>
            <a:ext cx="1289304" cy="813816"/>
          </a:xfrm>
        </p:spPr>
        <p:txBody>
          <a:bodyPr/>
          <a:lstStyle>
            <a:lvl1pPr marL="0" indent="0">
              <a:buNone/>
              <a:defRPr sz="5400" b="1">
                <a:solidFill>
                  <a:schemeClr val="bg1"/>
                </a:solidFill>
              </a:defRPr>
            </a:lvl1pPr>
          </a:lstStyle>
          <a:p>
            <a:pPr lvl="0"/>
            <a:r>
              <a:rPr lang="en-US" dirty="0"/>
              <a:t>00</a:t>
            </a:r>
          </a:p>
        </p:txBody>
      </p:sp>
      <p:sp>
        <p:nvSpPr>
          <p:cNvPr id="10" name="Text Placeholder 4">
            <a:extLst>
              <a:ext uri="{FF2B5EF4-FFF2-40B4-BE49-F238E27FC236}">
                <a16:creationId xmlns:a16="http://schemas.microsoft.com/office/drawing/2014/main" id="{BD2BB440-F01A-2C17-2EB1-29400B080812}"/>
              </a:ext>
            </a:extLst>
          </p:cNvPr>
          <p:cNvSpPr>
            <a:spLocks noGrp="1"/>
          </p:cNvSpPr>
          <p:nvPr>
            <p:ph type="body" sz="quarter" idx="16"/>
          </p:nvPr>
        </p:nvSpPr>
        <p:spPr>
          <a:xfrm>
            <a:off x="7214616" y="4809744"/>
            <a:ext cx="1188720" cy="292608"/>
          </a:xfrm>
          <a:solidFill>
            <a:schemeClr val="accent1">
              <a:lumMod val="50000"/>
            </a:schemeClr>
          </a:solidFill>
        </p:spPr>
        <p:txBody>
          <a:bodyPr anchor="b"/>
          <a:lstStyle>
            <a:lvl1pPr marL="0" indent="0">
              <a:lnSpc>
                <a:spcPct val="100000"/>
              </a:lnSpc>
              <a:spcBef>
                <a:spcPts val="0"/>
              </a:spcBef>
              <a:buNone/>
              <a:defRPr sz="1400" b="1">
                <a:solidFill>
                  <a:schemeClr val="bg1"/>
                </a:solidFill>
              </a:defRPr>
            </a:lvl1pPr>
          </a:lstStyle>
          <a:p>
            <a:pPr lvl="0"/>
            <a:r>
              <a:rPr lang="en-US" dirty="0"/>
              <a:t>Click to edit Master text styles</a:t>
            </a:r>
          </a:p>
        </p:txBody>
      </p:sp>
      <p:sp>
        <p:nvSpPr>
          <p:cNvPr id="15" name="Text Placeholder 11">
            <a:extLst>
              <a:ext uri="{FF2B5EF4-FFF2-40B4-BE49-F238E27FC236}">
                <a16:creationId xmlns:a16="http://schemas.microsoft.com/office/drawing/2014/main" id="{C8E70445-8223-C947-41BD-B5232418DC1F}"/>
              </a:ext>
            </a:extLst>
          </p:cNvPr>
          <p:cNvSpPr>
            <a:spLocks noGrp="1"/>
          </p:cNvSpPr>
          <p:nvPr>
            <p:ph type="body" sz="quarter" idx="21"/>
          </p:nvPr>
        </p:nvSpPr>
        <p:spPr>
          <a:xfrm>
            <a:off x="7214616" y="5248656"/>
            <a:ext cx="1627632" cy="1042416"/>
          </a:xfrm>
        </p:spPr>
        <p:txBody>
          <a:bodyPr/>
          <a:lstStyle>
            <a:lvl1pPr marL="0" indent="0">
              <a:spcBef>
                <a:spcPts val="0"/>
              </a:spcBef>
              <a:buNone/>
              <a:defRPr sz="1400">
                <a:solidFill>
                  <a:schemeClr val="bg1"/>
                </a:solidFill>
              </a:defRPr>
            </a:lvl1pPr>
          </a:lstStyle>
          <a:p>
            <a:pPr lvl="0"/>
            <a:r>
              <a:rPr lang="en-US" dirty="0"/>
              <a:t>Click to edit Master text styles</a:t>
            </a:r>
          </a:p>
        </p:txBody>
      </p:sp>
      <p:sp>
        <p:nvSpPr>
          <p:cNvPr id="22" name="Text Placeholder 17">
            <a:extLst>
              <a:ext uri="{FF2B5EF4-FFF2-40B4-BE49-F238E27FC236}">
                <a16:creationId xmlns:a16="http://schemas.microsoft.com/office/drawing/2014/main" id="{C0CEB3F3-5DF9-EBDA-0049-32F1E30883A6}"/>
              </a:ext>
            </a:extLst>
          </p:cNvPr>
          <p:cNvSpPr>
            <a:spLocks noGrp="1"/>
          </p:cNvSpPr>
          <p:nvPr>
            <p:ph type="body" sz="quarter" idx="27" hasCustomPrompt="1"/>
          </p:nvPr>
        </p:nvSpPr>
        <p:spPr>
          <a:xfrm>
            <a:off x="8926395" y="4325692"/>
            <a:ext cx="1289304" cy="813816"/>
          </a:xfrm>
        </p:spPr>
        <p:txBody>
          <a:bodyPr/>
          <a:lstStyle>
            <a:lvl1pPr marL="0" indent="0">
              <a:buNone/>
              <a:defRPr sz="5400" b="1">
                <a:solidFill>
                  <a:schemeClr val="bg1"/>
                </a:solidFill>
              </a:defRPr>
            </a:lvl1pPr>
          </a:lstStyle>
          <a:p>
            <a:pPr lvl="0"/>
            <a:r>
              <a:rPr lang="en-US" dirty="0"/>
              <a:t>00</a:t>
            </a:r>
          </a:p>
        </p:txBody>
      </p:sp>
      <p:sp>
        <p:nvSpPr>
          <p:cNvPr id="11" name="Text Placeholder 4">
            <a:extLst>
              <a:ext uri="{FF2B5EF4-FFF2-40B4-BE49-F238E27FC236}">
                <a16:creationId xmlns:a16="http://schemas.microsoft.com/office/drawing/2014/main" id="{17CA7A68-9715-41A2-960B-4A4FCA50B69C}"/>
              </a:ext>
            </a:extLst>
          </p:cNvPr>
          <p:cNvSpPr>
            <a:spLocks noGrp="1"/>
          </p:cNvSpPr>
          <p:nvPr>
            <p:ph type="body" sz="quarter" idx="17"/>
          </p:nvPr>
        </p:nvSpPr>
        <p:spPr>
          <a:xfrm>
            <a:off x="8961120" y="4809744"/>
            <a:ext cx="1188720" cy="292608"/>
          </a:xfrm>
          <a:solidFill>
            <a:schemeClr val="accent1">
              <a:lumMod val="50000"/>
            </a:schemeClr>
          </a:solidFill>
        </p:spPr>
        <p:txBody>
          <a:bodyPr anchor="b"/>
          <a:lstStyle>
            <a:lvl1pPr marL="0" indent="0">
              <a:lnSpc>
                <a:spcPct val="100000"/>
              </a:lnSpc>
              <a:spcBef>
                <a:spcPts val="0"/>
              </a:spcBef>
              <a:buNone/>
              <a:defRPr sz="1400" b="1">
                <a:solidFill>
                  <a:schemeClr val="bg1"/>
                </a:solidFill>
              </a:defRPr>
            </a:lvl1pPr>
          </a:lstStyle>
          <a:p>
            <a:pPr lvl="0"/>
            <a:r>
              <a:rPr lang="en-US" dirty="0"/>
              <a:t>Click to edit Master text styles</a:t>
            </a:r>
          </a:p>
        </p:txBody>
      </p:sp>
      <p:sp>
        <p:nvSpPr>
          <p:cNvPr id="16" name="Text Placeholder 11">
            <a:extLst>
              <a:ext uri="{FF2B5EF4-FFF2-40B4-BE49-F238E27FC236}">
                <a16:creationId xmlns:a16="http://schemas.microsoft.com/office/drawing/2014/main" id="{20DEDB88-9B42-2A98-CCD8-509BAE5364BD}"/>
              </a:ext>
            </a:extLst>
          </p:cNvPr>
          <p:cNvSpPr>
            <a:spLocks noGrp="1"/>
          </p:cNvSpPr>
          <p:nvPr>
            <p:ph type="body" sz="quarter" idx="22"/>
          </p:nvPr>
        </p:nvSpPr>
        <p:spPr>
          <a:xfrm>
            <a:off x="8951976" y="5248656"/>
            <a:ext cx="1627632" cy="1042416"/>
          </a:xfrm>
        </p:spPr>
        <p:txBody>
          <a:bodyPr/>
          <a:lstStyle>
            <a:lvl1pPr marL="0" indent="0">
              <a:spcBef>
                <a:spcPts val="0"/>
              </a:spcBef>
              <a:buNone/>
              <a:defRPr sz="14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11623003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accent3"/>
        </a:solid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37A5DB37-3750-510E-8CAA-D76AFD5CC5D8}"/>
              </a:ext>
            </a:extLst>
          </p:cNvPr>
          <p:cNvSpPr>
            <a:spLocks noGrp="1"/>
          </p:cNvSpPr>
          <p:nvPr>
            <p:ph type="pic" sz="quarter" idx="10"/>
          </p:nvPr>
        </p:nvSpPr>
        <p:spPr>
          <a:xfrm>
            <a:off x="6096000" y="0"/>
            <a:ext cx="6096000" cy="6858000"/>
          </a:xfrm>
          <a:solidFill>
            <a:schemeClr val="bg1">
              <a:lumMod val="95000"/>
            </a:schemeClr>
          </a:solidFill>
        </p:spPr>
        <p:txBody>
          <a:bodyPr anchor="ctr"/>
          <a:lstStyle>
            <a:lvl1pPr marL="0" indent="0" algn="ctr">
              <a:buNone/>
              <a:defRPr/>
            </a:lvl1pPr>
          </a:lstStyle>
          <a:p>
            <a:endParaRPr lang="en-US" dirty="0"/>
          </a:p>
        </p:txBody>
      </p:sp>
      <p:sp>
        <p:nvSpPr>
          <p:cNvPr id="2" name="Title 1">
            <a:extLst>
              <a:ext uri="{FF2B5EF4-FFF2-40B4-BE49-F238E27FC236}">
                <a16:creationId xmlns:a16="http://schemas.microsoft.com/office/drawing/2014/main" id="{6DE647C7-955C-FC73-3737-298D139F209D}"/>
              </a:ext>
            </a:extLst>
          </p:cNvPr>
          <p:cNvSpPr>
            <a:spLocks noGrp="1"/>
          </p:cNvSpPr>
          <p:nvPr>
            <p:ph type="title" hasCustomPrompt="1"/>
          </p:nvPr>
        </p:nvSpPr>
        <p:spPr>
          <a:xfrm>
            <a:off x="502920" y="1728216"/>
            <a:ext cx="5074920" cy="3794760"/>
          </a:xfrm>
        </p:spPr>
        <p:txBody>
          <a:bodyPr anchor="ctr">
            <a:noAutofit/>
          </a:bodyPr>
          <a:lstStyle>
            <a:lvl1pPr algn="r">
              <a:lnSpc>
                <a:spcPct val="100000"/>
              </a:lnSpc>
              <a:defRPr sz="19900" b="1">
                <a:solidFill>
                  <a:schemeClr val="bg1"/>
                </a:solidFill>
                <a:latin typeface="+mn-lt"/>
              </a:defRPr>
            </a:lvl1pPr>
          </a:lstStyle>
          <a:p>
            <a:r>
              <a:rPr lang="en-US" dirty="0"/>
              <a:t>00</a:t>
            </a:r>
          </a:p>
        </p:txBody>
      </p:sp>
      <p:sp>
        <p:nvSpPr>
          <p:cNvPr id="3" name="Text Placeholder 2">
            <a:extLst>
              <a:ext uri="{FF2B5EF4-FFF2-40B4-BE49-F238E27FC236}">
                <a16:creationId xmlns:a16="http://schemas.microsoft.com/office/drawing/2014/main" id="{C4EA9653-6F42-EC48-B443-D3FF0CD0D4C1}"/>
              </a:ext>
            </a:extLst>
          </p:cNvPr>
          <p:cNvSpPr>
            <a:spLocks noGrp="1"/>
          </p:cNvSpPr>
          <p:nvPr>
            <p:ph type="body" idx="1"/>
          </p:nvPr>
        </p:nvSpPr>
        <p:spPr>
          <a:xfrm>
            <a:off x="484632" y="4663440"/>
            <a:ext cx="4581144" cy="1500187"/>
          </a:xfrm>
        </p:spPr>
        <p:txBody>
          <a:bodyPr/>
          <a:lstStyle>
            <a:lvl1pPr marL="0" indent="0" algn="r">
              <a:buNone/>
              <a:defRPr sz="24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Text Placeholder 10">
            <a:extLst>
              <a:ext uri="{FF2B5EF4-FFF2-40B4-BE49-F238E27FC236}">
                <a16:creationId xmlns:a16="http://schemas.microsoft.com/office/drawing/2014/main" id="{2D17795E-6A15-8CD3-45F4-FE61964FDC5E}"/>
              </a:ext>
            </a:extLst>
          </p:cNvPr>
          <p:cNvSpPr>
            <a:spLocks noGrp="1"/>
          </p:cNvSpPr>
          <p:nvPr>
            <p:ph type="body" sz="quarter" idx="11" hasCustomPrompt="1"/>
          </p:nvPr>
        </p:nvSpPr>
        <p:spPr>
          <a:xfrm>
            <a:off x="1546496" y="1185487"/>
            <a:ext cx="3557016" cy="1453896"/>
          </a:xfrm>
        </p:spPr>
        <p:txBody>
          <a:bodyPr anchor="b">
            <a:noAutofit/>
          </a:bodyPr>
          <a:lstStyle>
            <a:lvl1pPr marL="0" indent="0" algn="r">
              <a:buNone/>
              <a:defRPr sz="5400" b="1">
                <a:solidFill>
                  <a:schemeClr val="bg1"/>
                </a:solidFill>
              </a:defRPr>
            </a:lvl1pPr>
          </a:lstStyle>
          <a:p>
            <a:pPr lvl="0"/>
            <a:r>
              <a:rPr lang="en-US" dirty="0"/>
              <a:t>lesson</a:t>
            </a:r>
          </a:p>
        </p:txBody>
      </p:sp>
    </p:spTree>
    <p:extLst>
      <p:ext uri="{BB962C8B-B14F-4D97-AF65-F5344CB8AC3E}">
        <p14:creationId xmlns:p14="http://schemas.microsoft.com/office/powerpoint/2010/main" val="33640827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tx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4567E9-2483-C330-76B4-52F75C9504A9}"/>
              </a:ext>
            </a:extLst>
          </p:cNvPr>
          <p:cNvSpPr>
            <a:spLocks noGrp="1"/>
          </p:cNvSpPr>
          <p:nvPr>
            <p:ph type="title" hasCustomPrompt="1"/>
          </p:nvPr>
        </p:nvSpPr>
        <p:spPr>
          <a:xfrm>
            <a:off x="7114032" y="1517904"/>
            <a:ext cx="4416552" cy="1572768"/>
          </a:xfrm>
        </p:spPr>
        <p:txBody>
          <a:bodyPr anchor="b"/>
          <a:lstStyle>
            <a:lvl1pPr>
              <a:defRPr sz="5400" b="1">
                <a:solidFill>
                  <a:schemeClr val="bg1"/>
                </a:solidFill>
                <a:latin typeface="+mn-lt"/>
              </a:defRPr>
            </a:lvl1pPr>
          </a:lstStyle>
          <a:p>
            <a:r>
              <a:rPr lang="en-US" dirty="0"/>
              <a:t>click to edit master title style</a:t>
            </a:r>
          </a:p>
        </p:txBody>
      </p:sp>
      <p:sp>
        <p:nvSpPr>
          <p:cNvPr id="9" name="Picture Placeholder 8">
            <a:extLst>
              <a:ext uri="{FF2B5EF4-FFF2-40B4-BE49-F238E27FC236}">
                <a16:creationId xmlns:a16="http://schemas.microsoft.com/office/drawing/2014/main" id="{37A5DB37-3750-510E-8CAA-D76AFD5CC5D8}"/>
              </a:ext>
            </a:extLst>
          </p:cNvPr>
          <p:cNvSpPr>
            <a:spLocks noGrp="1"/>
          </p:cNvSpPr>
          <p:nvPr>
            <p:ph type="pic" sz="quarter" idx="10"/>
          </p:nvPr>
        </p:nvSpPr>
        <p:spPr>
          <a:xfrm>
            <a:off x="0" y="0"/>
            <a:ext cx="6108192" cy="6858000"/>
          </a:xfrm>
          <a:solidFill>
            <a:schemeClr val="bg1">
              <a:lumMod val="95000"/>
            </a:schemeClr>
          </a:solidFill>
        </p:spPr>
        <p:txBody>
          <a:bodyPr anchor="ctr"/>
          <a:lstStyle>
            <a:lvl1pPr marL="0" indent="0" algn="ctr">
              <a:buNone/>
              <a:defRPr/>
            </a:lvl1pPr>
          </a:lstStyle>
          <a:p>
            <a:endParaRPr lang="en-US" dirty="0"/>
          </a:p>
        </p:txBody>
      </p:sp>
      <p:sp>
        <p:nvSpPr>
          <p:cNvPr id="2" name="Footer Placeholder 1">
            <a:extLst>
              <a:ext uri="{FF2B5EF4-FFF2-40B4-BE49-F238E27FC236}">
                <a16:creationId xmlns:a16="http://schemas.microsoft.com/office/drawing/2014/main" id="{CD0CFB59-AAC5-2429-8ABD-5C7810D2FE83}"/>
              </a:ext>
            </a:extLst>
          </p:cNvPr>
          <p:cNvSpPr>
            <a:spLocks noGrp="1"/>
          </p:cNvSpPr>
          <p:nvPr>
            <p:ph type="ftr" sz="quarter" idx="11"/>
          </p:nvPr>
        </p:nvSpPr>
        <p:spPr/>
        <p:txBody>
          <a:bodyPr/>
          <a:lstStyle>
            <a:lvl1pPr>
              <a:defRPr>
                <a:solidFill>
                  <a:schemeClr val="bg1">
                    <a:alpha val="78000"/>
                  </a:schemeClr>
                </a:solidFill>
              </a:defRPr>
            </a:lvl1pPr>
          </a:lstStyle>
          <a:p>
            <a:endParaRPr lang="en-US" dirty="0"/>
          </a:p>
        </p:txBody>
      </p:sp>
      <p:sp>
        <p:nvSpPr>
          <p:cNvPr id="3" name="Text Placeholder 2">
            <a:extLst>
              <a:ext uri="{FF2B5EF4-FFF2-40B4-BE49-F238E27FC236}">
                <a16:creationId xmlns:a16="http://schemas.microsoft.com/office/drawing/2014/main" id="{C4EA9653-6F42-EC48-B443-D3FF0CD0D4C1}"/>
              </a:ext>
            </a:extLst>
          </p:cNvPr>
          <p:cNvSpPr>
            <a:spLocks noGrp="1"/>
          </p:cNvSpPr>
          <p:nvPr>
            <p:ph type="body" idx="1"/>
          </p:nvPr>
        </p:nvSpPr>
        <p:spPr>
          <a:xfrm>
            <a:off x="7114032" y="3429000"/>
            <a:ext cx="4242816" cy="2350008"/>
          </a:xfrm>
        </p:spPr>
        <p:txBody>
          <a:bodyPr/>
          <a:lstStyle>
            <a:lvl1pPr marL="0" indent="0" algn="l">
              <a:lnSpc>
                <a:spcPct val="120000"/>
              </a:lnSpc>
              <a:spcBef>
                <a:spcPts val="0"/>
              </a:spcBef>
              <a:buNone/>
              <a:defRPr sz="1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Rectangle 4">
            <a:extLst>
              <a:ext uri="{FF2B5EF4-FFF2-40B4-BE49-F238E27FC236}">
                <a16:creationId xmlns:a16="http://schemas.microsoft.com/office/drawing/2014/main" id="{B41B8C20-6DAD-D765-BC74-189D6F5065A1}"/>
              </a:ext>
            </a:extLst>
          </p:cNvPr>
          <p:cNvSpPr/>
          <p:nvPr userDrawn="1"/>
        </p:nvSpPr>
        <p:spPr>
          <a:xfrm flipV="1">
            <a:off x="11446035" y="6245920"/>
            <a:ext cx="487085" cy="4571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A4BBF308-C3AC-92A2-F532-FF8180F43036}"/>
              </a:ext>
            </a:extLst>
          </p:cNvPr>
          <p:cNvSpPr>
            <a:spLocks noGrp="1"/>
          </p:cNvSpPr>
          <p:nvPr>
            <p:ph type="sldNum" sz="quarter" idx="12"/>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37828426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97D031B5-C7E9-4710-9027-B9B5A32930B5}" type="datetime1">
              <a:rPr lang="en-US" smtClean="0"/>
              <a:t>11/13/2023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570B3D5-320C-44A2-81BF-BC1224605DE1}" type="slidenum">
              <a:rPr lang="en-US" smtClean="0"/>
              <a:t>‹#›</a:t>
            </a:fld>
            <a:endParaRPr lang="en-US" dirty="0"/>
          </a:p>
        </p:txBody>
      </p:sp>
    </p:spTree>
    <p:extLst>
      <p:ext uri="{BB962C8B-B14F-4D97-AF65-F5344CB8AC3E}">
        <p14:creationId xmlns:p14="http://schemas.microsoft.com/office/powerpoint/2010/main" val="3051207101"/>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23150"/>
            <a:ext cx="12192000" cy="2898648"/>
          </a:xfrm>
          <a:solidFill>
            <a:schemeClr val="accent1">
              <a:lumMod val="75000"/>
            </a:schemeClr>
          </a:solidFill>
        </p:spPr>
        <p:txBody>
          <a:bodyPr/>
          <a:lstStyle>
            <a:lvl1pPr marL="0" indent="0" algn="ctr">
              <a:buNone/>
              <a:defRPr/>
            </a:lvl1pPr>
          </a:lstStyle>
          <a:p>
            <a:endParaRPr lang="en-US" dirty="0"/>
          </a:p>
        </p:txBody>
      </p:sp>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77824" y="347472"/>
            <a:ext cx="6611112" cy="1453896"/>
          </a:xfrm>
        </p:spPr>
        <p:txBody>
          <a:bodyPr anchor="b"/>
          <a:lstStyle>
            <a:lvl1pPr>
              <a:defRPr sz="5400" b="1">
                <a:solidFill>
                  <a:schemeClr val="bg1"/>
                </a:solidFill>
                <a:latin typeface="+mn-lt"/>
              </a:defRPr>
            </a:lvl1pPr>
          </a:lstStyle>
          <a:p>
            <a:r>
              <a:rPr lang="en-US" dirty="0"/>
              <a:t>click to edit master title style</a:t>
            </a:r>
          </a:p>
        </p:txBody>
      </p:sp>
      <p:sp>
        <p:nvSpPr>
          <p:cNvPr id="23" name="Text Placeholder 12">
            <a:extLst>
              <a:ext uri="{FF2B5EF4-FFF2-40B4-BE49-F238E27FC236}">
                <a16:creationId xmlns:a16="http://schemas.microsoft.com/office/drawing/2014/main" id="{37955206-B899-8803-FDE5-D32B87390246}"/>
              </a:ext>
            </a:extLst>
          </p:cNvPr>
          <p:cNvSpPr>
            <a:spLocks noGrp="1"/>
          </p:cNvSpPr>
          <p:nvPr>
            <p:ph type="body" sz="quarter" idx="11"/>
          </p:nvPr>
        </p:nvSpPr>
        <p:spPr>
          <a:xfrm>
            <a:off x="877824" y="1773936"/>
            <a:ext cx="4041648" cy="1062037"/>
          </a:xfrm>
        </p:spPr>
        <p:txBody>
          <a:bodyPr/>
          <a:lstStyle>
            <a:lvl1pPr marL="0" indent="0">
              <a:buNone/>
              <a:defRPr sz="2400">
                <a:solidFill>
                  <a:schemeClr val="bg1"/>
                </a:solidFill>
                <a:latin typeface="+mj-lt"/>
              </a:defRPr>
            </a:lvl1pPr>
          </a:lstStyle>
          <a:p>
            <a:pPr lvl="0"/>
            <a:r>
              <a:rPr lang="en-US" dirty="0"/>
              <a:t>Click to edit Master text styles</a:t>
            </a:r>
          </a:p>
        </p:txBody>
      </p:sp>
      <p:sp>
        <p:nvSpPr>
          <p:cNvPr id="24" name="Text Placeholder 11">
            <a:extLst>
              <a:ext uri="{FF2B5EF4-FFF2-40B4-BE49-F238E27FC236}">
                <a16:creationId xmlns:a16="http://schemas.microsoft.com/office/drawing/2014/main" id="{364A7DC8-84BB-05AA-594A-2BDB07195564}"/>
              </a:ext>
            </a:extLst>
          </p:cNvPr>
          <p:cNvSpPr>
            <a:spLocks noGrp="1"/>
          </p:cNvSpPr>
          <p:nvPr>
            <p:ph type="body" sz="quarter" idx="28"/>
          </p:nvPr>
        </p:nvSpPr>
        <p:spPr>
          <a:xfrm>
            <a:off x="877824" y="3328416"/>
            <a:ext cx="9957816" cy="402336"/>
          </a:xfrm>
          <a:noFill/>
        </p:spPr>
        <p:txBody>
          <a:bodyPr/>
          <a:lstStyle>
            <a:lvl1pPr marL="0" indent="0">
              <a:spcBef>
                <a:spcPts val="0"/>
              </a:spcBef>
              <a:buNone/>
              <a:defRPr sz="1800">
                <a:solidFill>
                  <a:schemeClr val="tx2"/>
                </a:solidFill>
              </a:defRPr>
            </a:lvl1pPr>
          </a:lstStyle>
          <a:p>
            <a:pPr lvl="0"/>
            <a:r>
              <a:rPr lang="en-US" dirty="0"/>
              <a:t>Click to edit Master text styles</a:t>
            </a:r>
          </a:p>
        </p:txBody>
      </p:sp>
      <p:sp>
        <p:nvSpPr>
          <p:cNvPr id="5" name="Text Placeholder 4">
            <a:extLst>
              <a:ext uri="{FF2B5EF4-FFF2-40B4-BE49-F238E27FC236}">
                <a16:creationId xmlns:a16="http://schemas.microsoft.com/office/drawing/2014/main" id="{FD759331-56CA-A5B3-ECFB-757CC5B9E3D0}"/>
              </a:ext>
            </a:extLst>
          </p:cNvPr>
          <p:cNvSpPr>
            <a:spLocks noGrp="1"/>
          </p:cNvSpPr>
          <p:nvPr>
            <p:ph type="body" sz="quarter" idx="13"/>
          </p:nvPr>
        </p:nvSpPr>
        <p:spPr>
          <a:xfrm>
            <a:off x="877824" y="4096512"/>
            <a:ext cx="1673352" cy="292608"/>
          </a:xfrm>
          <a:noFill/>
        </p:spPr>
        <p:txBody>
          <a:bodyPr/>
          <a:lstStyle>
            <a:lvl1pPr marL="0" indent="0">
              <a:buNone/>
              <a:defRPr sz="1400" b="1">
                <a:solidFill>
                  <a:schemeClr val="tx2"/>
                </a:solidFill>
              </a:defRPr>
            </a:lvl1pPr>
          </a:lstStyle>
          <a:p>
            <a:pPr lvl="0"/>
            <a:r>
              <a:rPr lang="en-US" dirty="0"/>
              <a:t>Click to edit Master text styles</a:t>
            </a:r>
          </a:p>
        </p:txBody>
      </p:sp>
      <p:sp>
        <p:nvSpPr>
          <p:cNvPr id="8" name="Text Placeholder 4">
            <a:extLst>
              <a:ext uri="{FF2B5EF4-FFF2-40B4-BE49-F238E27FC236}">
                <a16:creationId xmlns:a16="http://schemas.microsoft.com/office/drawing/2014/main" id="{12E6D84C-E8F7-4012-F33F-2BC73176DFEA}"/>
              </a:ext>
            </a:extLst>
          </p:cNvPr>
          <p:cNvSpPr>
            <a:spLocks noGrp="1"/>
          </p:cNvSpPr>
          <p:nvPr>
            <p:ph type="body" sz="quarter" idx="14"/>
          </p:nvPr>
        </p:nvSpPr>
        <p:spPr>
          <a:xfrm>
            <a:off x="2660904" y="4096512"/>
            <a:ext cx="1673352" cy="292608"/>
          </a:xfrm>
          <a:noFill/>
        </p:spPr>
        <p:txBody>
          <a:bodyPr/>
          <a:lstStyle>
            <a:lvl1pPr marL="0" indent="0">
              <a:buNone/>
              <a:defRPr sz="1400" b="1">
                <a:solidFill>
                  <a:schemeClr val="tx2"/>
                </a:solidFill>
              </a:defRPr>
            </a:lvl1pPr>
          </a:lstStyle>
          <a:p>
            <a:pPr lvl="0"/>
            <a:r>
              <a:rPr lang="en-US" dirty="0"/>
              <a:t>Click to edit Master text styles</a:t>
            </a:r>
          </a:p>
        </p:txBody>
      </p:sp>
      <p:sp>
        <p:nvSpPr>
          <p:cNvPr id="9" name="Text Placeholder 4">
            <a:extLst>
              <a:ext uri="{FF2B5EF4-FFF2-40B4-BE49-F238E27FC236}">
                <a16:creationId xmlns:a16="http://schemas.microsoft.com/office/drawing/2014/main" id="{4ABDAE69-C4D7-13B7-8424-76C2742E8547}"/>
              </a:ext>
            </a:extLst>
          </p:cNvPr>
          <p:cNvSpPr>
            <a:spLocks noGrp="1"/>
          </p:cNvSpPr>
          <p:nvPr>
            <p:ph type="body" sz="quarter" idx="15"/>
          </p:nvPr>
        </p:nvSpPr>
        <p:spPr>
          <a:xfrm>
            <a:off x="4462272" y="4096512"/>
            <a:ext cx="1673352" cy="292608"/>
          </a:xfrm>
          <a:noFill/>
        </p:spPr>
        <p:txBody>
          <a:bodyPr/>
          <a:lstStyle>
            <a:lvl1pPr marL="0" indent="0">
              <a:buNone/>
              <a:defRPr sz="1400" b="1">
                <a:solidFill>
                  <a:schemeClr val="tx2"/>
                </a:solidFill>
              </a:defRPr>
            </a:lvl1pPr>
          </a:lstStyle>
          <a:p>
            <a:pPr lvl="0"/>
            <a:r>
              <a:rPr lang="en-US" dirty="0"/>
              <a:t>Click to edit Master text styles</a:t>
            </a:r>
          </a:p>
        </p:txBody>
      </p:sp>
      <p:sp>
        <p:nvSpPr>
          <p:cNvPr id="10" name="Text Placeholder 4">
            <a:extLst>
              <a:ext uri="{FF2B5EF4-FFF2-40B4-BE49-F238E27FC236}">
                <a16:creationId xmlns:a16="http://schemas.microsoft.com/office/drawing/2014/main" id="{BD2BB440-F01A-2C17-2EB1-29400B080812}"/>
              </a:ext>
            </a:extLst>
          </p:cNvPr>
          <p:cNvSpPr>
            <a:spLocks noGrp="1"/>
          </p:cNvSpPr>
          <p:nvPr>
            <p:ph type="body" sz="quarter" idx="16"/>
          </p:nvPr>
        </p:nvSpPr>
        <p:spPr>
          <a:xfrm>
            <a:off x="6227064" y="4096512"/>
            <a:ext cx="1673352" cy="292608"/>
          </a:xfrm>
          <a:noFill/>
        </p:spPr>
        <p:txBody>
          <a:bodyPr/>
          <a:lstStyle>
            <a:lvl1pPr marL="0" indent="0">
              <a:buNone/>
              <a:defRPr sz="1400" b="1">
                <a:solidFill>
                  <a:schemeClr val="tx2"/>
                </a:solidFill>
              </a:defRPr>
            </a:lvl1pPr>
          </a:lstStyle>
          <a:p>
            <a:pPr lvl="0"/>
            <a:r>
              <a:rPr lang="en-US" dirty="0"/>
              <a:t>Click to edit Master text styles</a:t>
            </a:r>
          </a:p>
        </p:txBody>
      </p:sp>
      <p:sp>
        <p:nvSpPr>
          <p:cNvPr id="11" name="Text Placeholder 4">
            <a:extLst>
              <a:ext uri="{FF2B5EF4-FFF2-40B4-BE49-F238E27FC236}">
                <a16:creationId xmlns:a16="http://schemas.microsoft.com/office/drawing/2014/main" id="{17CA7A68-9715-41A2-960B-4A4FCA50B69C}"/>
              </a:ext>
            </a:extLst>
          </p:cNvPr>
          <p:cNvSpPr>
            <a:spLocks noGrp="1"/>
          </p:cNvSpPr>
          <p:nvPr>
            <p:ph type="body" sz="quarter" idx="17"/>
          </p:nvPr>
        </p:nvSpPr>
        <p:spPr>
          <a:xfrm>
            <a:off x="8001000" y="4096512"/>
            <a:ext cx="1673352" cy="292608"/>
          </a:xfrm>
          <a:noFill/>
        </p:spPr>
        <p:txBody>
          <a:bodyPr/>
          <a:lstStyle>
            <a:lvl1pPr marL="0" indent="0">
              <a:buNone/>
              <a:defRPr sz="1400" b="1">
                <a:solidFill>
                  <a:schemeClr val="tx2"/>
                </a:solidFill>
              </a:defRPr>
            </a:lvl1pPr>
          </a:lstStyle>
          <a:p>
            <a:pPr lvl="0"/>
            <a:r>
              <a:rPr lang="en-US" dirty="0"/>
              <a:t>Click to edit Master text styles</a:t>
            </a:r>
          </a:p>
        </p:txBody>
      </p:sp>
      <p:sp>
        <p:nvSpPr>
          <p:cNvPr id="12" name="Text Placeholder 11">
            <a:extLst>
              <a:ext uri="{FF2B5EF4-FFF2-40B4-BE49-F238E27FC236}">
                <a16:creationId xmlns:a16="http://schemas.microsoft.com/office/drawing/2014/main" id="{D1D1D906-0BC4-FEE6-C101-A96C6910656F}"/>
              </a:ext>
            </a:extLst>
          </p:cNvPr>
          <p:cNvSpPr>
            <a:spLocks noGrp="1"/>
          </p:cNvSpPr>
          <p:nvPr>
            <p:ph type="body" sz="quarter" idx="18"/>
          </p:nvPr>
        </p:nvSpPr>
        <p:spPr>
          <a:xfrm>
            <a:off x="877824" y="4535424"/>
            <a:ext cx="1673352" cy="1042416"/>
          </a:xfrm>
          <a:noFill/>
        </p:spPr>
        <p:txBody>
          <a:bodyPr/>
          <a:lstStyle>
            <a:lvl1pPr marL="0" indent="0">
              <a:spcBef>
                <a:spcPts val="0"/>
              </a:spcBef>
              <a:buNone/>
              <a:defRPr sz="1400">
                <a:solidFill>
                  <a:schemeClr val="tx2"/>
                </a:solidFill>
              </a:defRPr>
            </a:lvl1pPr>
          </a:lstStyle>
          <a:p>
            <a:pPr lvl="0"/>
            <a:r>
              <a:rPr lang="en-US" dirty="0"/>
              <a:t>Click to edit Master text styles</a:t>
            </a:r>
          </a:p>
        </p:txBody>
      </p:sp>
      <p:sp>
        <p:nvSpPr>
          <p:cNvPr id="13" name="Text Placeholder 11">
            <a:extLst>
              <a:ext uri="{FF2B5EF4-FFF2-40B4-BE49-F238E27FC236}">
                <a16:creationId xmlns:a16="http://schemas.microsoft.com/office/drawing/2014/main" id="{B5C6931C-E330-4493-0643-D5997565908C}"/>
              </a:ext>
            </a:extLst>
          </p:cNvPr>
          <p:cNvSpPr>
            <a:spLocks noGrp="1"/>
          </p:cNvSpPr>
          <p:nvPr>
            <p:ph type="body" sz="quarter" idx="19"/>
          </p:nvPr>
        </p:nvSpPr>
        <p:spPr>
          <a:xfrm>
            <a:off x="2660904" y="4535424"/>
            <a:ext cx="1673352" cy="1042416"/>
          </a:xfrm>
          <a:noFill/>
        </p:spPr>
        <p:txBody>
          <a:bodyPr/>
          <a:lstStyle>
            <a:lvl1pPr marL="0" indent="0">
              <a:spcBef>
                <a:spcPts val="0"/>
              </a:spcBef>
              <a:buNone/>
              <a:defRPr sz="1400">
                <a:solidFill>
                  <a:schemeClr val="tx2"/>
                </a:solidFill>
              </a:defRPr>
            </a:lvl1pPr>
          </a:lstStyle>
          <a:p>
            <a:pPr lvl="0"/>
            <a:r>
              <a:rPr lang="en-US" dirty="0"/>
              <a:t>Click to edit Master text styles</a:t>
            </a:r>
          </a:p>
        </p:txBody>
      </p:sp>
      <p:sp>
        <p:nvSpPr>
          <p:cNvPr id="14" name="Text Placeholder 11">
            <a:extLst>
              <a:ext uri="{FF2B5EF4-FFF2-40B4-BE49-F238E27FC236}">
                <a16:creationId xmlns:a16="http://schemas.microsoft.com/office/drawing/2014/main" id="{F784D331-4EA8-7763-413A-D86421E774DF}"/>
              </a:ext>
            </a:extLst>
          </p:cNvPr>
          <p:cNvSpPr>
            <a:spLocks noGrp="1"/>
          </p:cNvSpPr>
          <p:nvPr>
            <p:ph type="body" sz="quarter" idx="20"/>
          </p:nvPr>
        </p:nvSpPr>
        <p:spPr>
          <a:xfrm>
            <a:off x="4462272" y="4535424"/>
            <a:ext cx="1673352" cy="1042416"/>
          </a:xfrm>
          <a:noFill/>
        </p:spPr>
        <p:txBody>
          <a:bodyPr/>
          <a:lstStyle>
            <a:lvl1pPr marL="0" indent="0">
              <a:spcBef>
                <a:spcPts val="0"/>
              </a:spcBef>
              <a:buNone/>
              <a:defRPr sz="1400">
                <a:solidFill>
                  <a:schemeClr val="tx2"/>
                </a:solidFill>
              </a:defRPr>
            </a:lvl1pPr>
          </a:lstStyle>
          <a:p>
            <a:pPr lvl="0"/>
            <a:r>
              <a:rPr lang="en-US" dirty="0"/>
              <a:t>Click to edit Master text styles</a:t>
            </a:r>
          </a:p>
        </p:txBody>
      </p:sp>
      <p:sp>
        <p:nvSpPr>
          <p:cNvPr id="15" name="Text Placeholder 11">
            <a:extLst>
              <a:ext uri="{FF2B5EF4-FFF2-40B4-BE49-F238E27FC236}">
                <a16:creationId xmlns:a16="http://schemas.microsoft.com/office/drawing/2014/main" id="{C8E70445-8223-C947-41BD-B5232418DC1F}"/>
              </a:ext>
            </a:extLst>
          </p:cNvPr>
          <p:cNvSpPr>
            <a:spLocks noGrp="1"/>
          </p:cNvSpPr>
          <p:nvPr>
            <p:ph type="body" sz="quarter" idx="21"/>
          </p:nvPr>
        </p:nvSpPr>
        <p:spPr>
          <a:xfrm>
            <a:off x="6227064" y="4535424"/>
            <a:ext cx="1673352" cy="1042416"/>
          </a:xfrm>
          <a:noFill/>
        </p:spPr>
        <p:txBody>
          <a:bodyPr/>
          <a:lstStyle>
            <a:lvl1pPr marL="0" indent="0">
              <a:spcBef>
                <a:spcPts val="0"/>
              </a:spcBef>
              <a:buNone/>
              <a:defRPr sz="1400">
                <a:solidFill>
                  <a:schemeClr val="tx2"/>
                </a:solidFill>
              </a:defRPr>
            </a:lvl1pPr>
          </a:lstStyle>
          <a:p>
            <a:pPr lvl="0"/>
            <a:r>
              <a:rPr lang="en-US" dirty="0"/>
              <a:t>Click to edit Master text styles</a:t>
            </a:r>
          </a:p>
        </p:txBody>
      </p:sp>
      <p:sp>
        <p:nvSpPr>
          <p:cNvPr id="16" name="Text Placeholder 11">
            <a:extLst>
              <a:ext uri="{FF2B5EF4-FFF2-40B4-BE49-F238E27FC236}">
                <a16:creationId xmlns:a16="http://schemas.microsoft.com/office/drawing/2014/main" id="{20DEDB88-9B42-2A98-CCD8-509BAE5364BD}"/>
              </a:ext>
            </a:extLst>
          </p:cNvPr>
          <p:cNvSpPr>
            <a:spLocks noGrp="1"/>
          </p:cNvSpPr>
          <p:nvPr>
            <p:ph type="body" sz="quarter" idx="22"/>
          </p:nvPr>
        </p:nvSpPr>
        <p:spPr>
          <a:xfrm>
            <a:off x="8001000" y="4535424"/>
            <a:ext cx="1673352" cy="1042416"/>
          </a:xfrm>
          <a:noFill/>
        </p:spPr>
        <p:txBody>
          <a:bodyPr/>
          <a:lstStyle>
            <a:lvl1pPr marL="0" indent="0">
              <a:spcBef>
                <a:spcPts val="0"/>
              </a:spcBef>
              <a:buNone/>
              <a:defRPr sz="1400">
                <a:solidFill>
                  <a:schemeClr val="tx2"/>
                </a:solidFill>
              </a:defRPr>
            </a:lvl1pPr>
          </a:lstStyle>
          <a:p>
            <a:pPr lvl="0"/>
            <a:r>
              <a:rPr lang="en-US" dirty="0"/>
              <a:t>Click to edit Master text styles</a:t>
            </a:r>
          </a:p>
        </p:txBody>
      </p:sp>
      <p:sp>
        <p:nvSpPr>
          <p:cNvPr id="2" name="Footer Placeholder 1">
            <a:extLst>
              <a:ext uri="{FF2B5EF4-FFF2-40B4-BE49-F238E27FC236}">
                <a16:creationId xmlns:a16="http://schemas.microsoft.com/office/drawing/2014/main" id="{EC3AD13A-778C-0B94-E890-F60B86ABB584}"/>
              </a:ext>
            </a:extLst>
          </p:cNvPr>
          <p:cNvSpPr>
            <a:spLocks noGrp="1"/>
          </p:cNvSpPr>
          <p:nvPr>
            <p:ph type="ftr" sz="quarter" idx="29"/>
          </p:nvPr>
        </p:nvSpPr>
        <p:spPr/>
        <p:txBody>
          <a:bodyPr/>
          <a:lstStyle>
            <a:lvl1pPr>
              <a:defRPr>
                <a:solidFill>
                  <a:schemeClr val="tx2"/>
                </a:solidFill>
              </a:defRPr>
            </a:lvl1pPr>
          </a:lstStyle>
          <a:p>
            <a:endParaRPr lang="en-US" dirty="0"/>
          </a:p>
        </p:txBody>
      </p:sp>
      <p:sp>
        <p:nvSpPr>
          <p:cNvPr id="3" name="Slide Number Placeholder 2">
            <a:extLst>
              <a:ext uri="{FF2B5EF4-FFF2-40B4-BE49-F238E27FC236}">
                <a16:creationId xmlns:a16="http://schemas.microsoft.com/office/drawing/2014/main" id="{2434822A-F2F6-6134-01C8-6CB9A884CDD6}"/>
              </a:ext>
            </a:extLst>
          </p:cNvPr>
          <p:cNvSpPr>
            <a:spLocks noGrp="1"/>
          </p:cNvSpPr>
          <p:nvPr>
            <p:ph type="sldNum" sz="quarter" idx="30"/>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41903100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chemeClr val="tx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2E9B473-9612-90C4-92F3-3DAB99570ABE}"/>
              </a:ext>
            </a:extLst>
          </p:cNvPr>
          <p:cNvSpPr>
            <a:spLocks noGrp="1"/>
          </p:cNvSpPr>
          <p:nvPr>
            <p:ph type="title" hasCustomPrompt="1"/>
          </p:nvPr>
        </p:nvSpPr>
        <p:spPr>
          <a:xfrm>
            <a:off x="877824" y="347472"/>
            <a:ext cx="3557016" cy="1453896"/>
          </a:xfrm>
        </p:spPr>
        <p:txBody>
          <a:bodyPr anchor="b"/>
          <a:lstStyle>
            <a:lvl1pPr>
              <a:defRPr sz="5400" b="1">
                <a:solidFill>
                  <a:schemeClr val="bg1"/>
                </a:solidFill>
                <a:latin typeface="+mn-lt"/>
              </a:defRPr>
            </a:lvl1pPr>
          </a:lstStyle>
          <a:p>
            <a:r>
              <a:rPr lang="en-US" dirty="0"/>
              <a:t>click to edit master title style</a:t>
            </a:r>
          </a:p>
        </p:txBody>
      </p:sp>
      <p:sp>
        <p:nvSpPr>
          <p:cNvPr id="5" name="Text Placeholder 12">
            <a:extLst>
              <a:ext uri="{FF2B5EF4-FFF2-40B4-BE49-F238E27FC236}">
                <a16:creationId xmlns:a16="http://schemas.microsoft.com/office/drawing/2014/main" id="{745086ED-6566-AB9A-70A6-D9D2DB077F5A}"/>
              </a:ext>
            </a:extLst>
          </p:cNvPr>
          <p:cNvSpPr>
            <a:spLocks noGrp="1"/>
          </p:cNvSpPr>
          <p:nvPr>
            <p:ph type="body" sz="quarter" idx="11"/>
          </p:nvPr>
        </p:nvSpPr>
        <p:spPr>
          <a:xfrm>
            <a:off x="877824" y="1773936"/>
            <a:ext cx="4041648" cy="1062037"/>
          </a:xfrm>
        </p:spPr>
        <p:txBody>
          <a:bodyPr/>
          <a:lstStyle>
            <a:lvl1pPr marL="0" indent="0">
              <a:buNone/>
              <a:defRPr sz="2400">
                <a:solidFill>
                  <a:schemeClr val="bg1"/>
                </a:solidFill>
                <a:latin typeface="+mj-lt"/>
              </a:defRPr>
            </a:lvl1pPr>
          </a:lstStyle>
          <a:p>
            <a:pPr lvl="0"/>
            <a:r>
              <a:rPr lang="en-US" dirty="0"/>
              <a:t>Click to edit Master text styles</a:t>
            </a:r>
          </a:p>
        </p:txBody>
      </p:sp>
      <p:sp>
        <p:nvSpPr>
          <p:cNvPr id="3" name="Content Placeholder 2">
            <a:extLst>
              <a:ext uri="{FF2B5EF4-FFF2-40B4-BE49-F238E27FC236}">
                <a16:creationId xmlns:a16="http://schemas.microsoft.com/office/drawing/2014/main" id="{B1119AD1-1029-1DE8-E36D-41EF92EDBFC2}"/>
              </a:ext>
            </a:extLst>
          </p:cNvPr>
          <p:cNvSpPr>
            <a:spLocks noGrp="1"/>
          </p:cNvSpPr>
          <p:nvPr>
            <p:ph idx="1"/>
          </p:nvPr>
        </p:nvSpPr>
        <p:spPr>
          <a:xfrm>
            <a:off x="877824" y="2587752"/>
            <a:ext cx="10213848" cy="3145536"/>
          </a:xfr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E24F3A78-F067-8639-9E61-32AE80986E08}"/>
              </a:ext>
            </a:extLst>
          </p:cNvPr>
          <p:cNvSpPr>
            <a:spLocks noGrp="1"/>
          </p:cNvSpPr>
          <p:nvPr>
            <p:ph type="pic" sz="quarter" idx="12"/>
          </p:nvPr>
        </p:nvSpPr>
        <p:spPr>
          <a:xfrm>
            <a:off x="0" y="6007608"/>
            <a:ext cx="12192000" cy="850392"/>
          </a:xfrm>
          <a:custGeom>
            <a:avLst/>
            <a:gdLst>
              <a:gd name="connsiteX0" fmla="*/ 11446035 w 12192000"/>
              <a:gd name="connsiteY0" fmla="*/ 238312 h 850392"/>
              <a:gd name="connsiteX1" fmla="*/ 11446035 w 12192000"/>
              <a:gd name="connsiteY1" fmla="*/ 284031 h 850392"/>
              <a:gd name="connsiteX2" fmla="*/ 11933120 w 12192000"/>
              <a:gd name="connsiteY2" fmla="*/ 284031 h 850392"/>
              <a:gd name="connsiteX3" fmla="*/ 11933120 w 12192000"/>
              <a:gd name="connsiteY3" fmla="*/ 238312 h 850392"/>
              <a:gd name="connsiteX4" fmla="*/ 0 w 12192000"/>
              <a:gd name="connsiteY4" fmla="*/ 0 h 850392"/>
              <a:gd name="connsiteX5" fmla="*/ 12192000 w 12192000"/>
              <a:gd name="connsiteY5" fmla="*/ 0 h 850392"/>
              <a:gd name="connsiteX6" fmla="*/ 12192000 w 12192000"/>
              <a:gd name="connsiteY6" fmla="*/ 850392 h 850392"/>
              <a:gd name="connsiteX7" fmla="*/ 0 w 12192000"/>
              <a:gd name="connsiteY7" fmla="*/ 850392 h 850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850392">
                <a:moveTo>
                  <a:pt x="11446035" y="238312"/>
                </a:moveTo>
                <a:lnTo>
                  <a:pt x="11446035" y="284031"/>
                </a:lnTo>
                <a:lnTo>
                  <a:pt x="11933120" y="284031"/>
                </a:lnTo>
                <a:lnTo>
                  <a:pt x="11933120" y="238312"/>
                </a:lnTo>
                <a:close/>
                <a:moveTo>
                  <a:pt x="0" y="0"/>
                </a:moveTo>
                <a:lnTo>
                  <a:pt x="12192000" y="0"/>
                </a:lnTo>
                <a:lnTo>
                  <a:pt x="12192000" y="850392"/>
                </a:lnTo>
                <a:lnTo>
                  <a:pt x="0" y="850392"/>
                </a:lnTo>
                <a:close/>
              </a:path>
            </a:pathLst>
          </a:custGeom>
          <a:solidFill>
            <a:schemeClr val="accent1">
              <a:lumMod val="75000"/>
            </a:schemeClr>
          </a:solidFill>
        </p:spPr>
        <p:txBody>
          <a:bodyPr wrap="square">
            <a:noAutofit/>
          </a:bodyPr>
          <a:lstStyle>
            <a:lvl1pPr marL="0" indent="0" algn="ctr">
              <a:buNone/>
              <a:defRPr/>
            </a:lvl1pPr>
          </a:lstStyle>
          <a:p>
            <a:endParaRPr lang="en-US" dirty="0"/>
          </a:p>
        </p:txBody>
      </p:sp>
      <p:sp>
        <p:nvSpPr>
          <p:cNvPr id="2" name="Footer Placeholder 1">
            <a:extLst>
              <a:ext uri="{FF2B5EF4-FFF2-40B4-BE49-F238E27FC236}">
                <a16:creationId xmlns:a16="http://schemas.microsoft.com/office/drawing/2014/main" id="{FFD9871F-9716-E693-46E0-C82668C233AA}"/>
              </a:ext>
            </a:extLst>
          </p:cNvPr>
          <p:cNvSpPr>
            <a:spLocks noGrp="1"/>
          </p:cNvSpPr>
          <p:nvPr>
            <p:ph type="ftr" sz="quarter" idx="13"/>
          </p:nvPr>
        </p:nvSpPr>
        <p:spPr>
          <a:xfrm>
            <a:off x="173736" y="6276547"/>
            <a:ext cx="4114800" cy="365125"/>
          </a:xfrm>
        </p:spPr>
        <p:txBody>
          <a:bodyPr/>
          <a:lstStyle>
            <a:lvl1pPr>
              <a:defRPr>
                <a:solidFill>
                  <a:schemeClr val="bg1"/>
                </a:solidFill>
              </a:defRPr>
            </a:lvl1pPr>
          </a:lstStyle>
          <a:p>
            <a:endParaRPr lang="en-US" dirty="0"/>
          </a:p>
        </p:txBody>
      </p:sp>
      <p:sp>
        <p:nvSpPr>
          <p:cNvPr id="8" name="Slide Number Placeholder 7">
            <a:extLst>
              <a:ext uri="{FF2B5EF4-FFF2-40B4-BE49-F238E27FC236}">
                <a16:creationId xmlns:a16="http://schemas.microsoft.com/office/drawing/2014/main" id="{33B6AA57-B313-9EB7-BDE7-E6B64F9104E4}"/>
              </a:ext>
            </a:extLst>
          </p:cNvPr>
          <p:cNvSpPr>
            <a:spLocks noGrp="1"/>
          </p:cNvSpPr>
          <p:nvPr>
            <p:ph type="sldNum" sz="quarter" idx="14"/>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
        <p:nvSpPr>
          <p:cNvPr id="11" name="Rectangle 10">
            <a:extLst>
              <a:ext uri="{FF2B5EF4-FFF2-40B4-BE49-F238E27FC236}">
                <a16:creationId xmlns:a16="http://schemas.microsoft.com/office/drawing/2014/main" id="{820B8C45-3813-10BB-8CEE-B97E114209B1}"/>
              </a:ext>
            </a:extLst>
          </p:cNvPr>
          <p:cNvSpPr/>
          <p:nvPr userDrawn="1"/>
        </p:nvSpPr>
        <p:spPr>
          <a:xfrm flipV="1">
            <a:off x="11446035" y="6245920"/>
            <a:ext cx="487085" cy="4571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61299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6467856" y="0"/>
            <a:ext cx="5724144" cy="4224528"/>
          </a:xfrm>
          <a:noFill/>
        </p:spPr>
        <p:txBody>
          <a:bodyPr/>
          <a:lstStyle>
            <a:lvl1pPr marL="0" indent="0" algn="ctr">
              <a:buNone/>
              <a:defRPr/>
            </a:lvl1pPr>
          </a:lstStyle>
          <a:p>
            <a:endParaRPr lang="en-US" dirty="0"/>
          </a:p>
        </p:txBody>
      </p:sp>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77824" y="347472"/>
            <a:ext cx="6611112" cy="1453896"/>
          </a:xfrm>
        </p:spPr>
        <p:txBody>
          <a:bodyPr anchor="b"/>
          <a:lstStyle>
            <a:lvl1pPr>
              <a:defRPr sz="5400" b="1">
                <a:solidFill>
                  <a:schemeClr val="tx2"/>
                </a:solidFill>
                <a:latin typeface="+mn-lt"/>
              </a:defRPr>
            </a:lvl1pPr>
          </a:lstStyle>
          <a:p>
            <a:r>
              <a:rPr lang="en-US" dirty="0"/>
              <a:t>click to edit master title style</a:t>
            </a:r>
          </a:p>
        </p:txBody>
      </p:sp>
      <p:sp>
        <p:nvSpPr>
          <p:cNvPr id="23" name="Text Placeholder 12">
            <a:extLst>
              <a:ext uri="{FF2B5EF4-FFF2-40B4-BE49-F238E27FC236}">
                <a16:creationId xmlns:a16="http://schemas.microsoft.com/office/drawing/2014/main" id="{37955206-B899-8803-FDE5-D32B87390246}"/>
              </a:ext>
            </a:extLst>
          </p:cNvPr>
          <p:cNvSpPr>
            <a:spLocks noGrp="1"/>
          </p:cNvSpPr>
          <p:nvPr>
            <p:ph type="body" sz="quarter" idx="11"/>
          </p:nvPr>
        </p:nvSpPr>
        <p:spPr>
          <a:xfrm>
            <a:off x="877824" y="1773936"/>
            <a:ext cx="4041648" cy="1062037"/>
          </a:xfrm>
        </p:spPr>
        <p:txBody>
          <a:bodyPr/>
          <a:lstStyle>
            <a:lvl1pPr marL="0" indent="0">
              <a:buNone/>
              <a:defRPr sz="2400">
                <a:solidFill>
                  <a:schemeClr val="tx2"/>
                </a:solidFill>
                <a:latin typeface="+mj-lt"/>
              </a:defRPr>
            </a:lvl1pPr>
          </a:lstStyle>
          <a:p>
            <a:pPr lvl="0"/>
            <a:r>
              <a:rPr lang="en-US" dirty="0"/>
              <a:t>Click to edit Master text styles</a:t>
            </a:r>
          </a:p>
        </p:txBody>
      </p:sp>
      <p:sp>
        <p:nvSpPr>
          <p:cNvPr id="5" name="Text Placeholder 4">
            <a:extLst>
              <a:ext uri="{FF2B5EF4-FFF2-40B4-BE49-F238E27FC236}">
                <a16:creationId xmlns:a16="http://schemas.microsoft.com/office/drawing/2014/main" id="{FD759331-56CA-A5B3-ECFB-757CC5B9E3D0}"/>
              </a:ext>
            </a:extLst>
          </p:cNvPr>
          <p:cNvSpPr>
            <a:spLocks noGrp="1"/>
          </p:cNvSpPr>
          <p:nvPr>
            <p:ph type="body" sz="quarter" idx="13"/>
          </p:nvPr>
        </p:nvSpPr>
        <p:spPr>
          <a:xfrm>
            <a:off x="877824" y="2761488"/>
            <a:ext cx="2615184" cy="292608"/>
          </a:xfrm>
          <a:noFill/>
        </p:spPr>
        <p:txBody>
          <a:bodyPr/>
          <a:lstStyle>
            <a:lvl1pPr marL="0" indent="0">
              <a:buNone/>
              <a:defRPr sz="1400" b="1">
                <a:solidFill>
                  <a:schemeClr val="tx2"/>
                </a:solidFill>
              </a:defRPr>
            </a:lvl1pPr>
          </a:lstStyle>
          <a:p>
            <a:pPr lvl="0"/>
            <a:r>
              <a:rPr lang="en-US" dirty="0"/>
              <a:t>Click to edit Master text styles</a:t>
            </a:r>
          </a:p>
        </p:txBody>
      </p:sp>
      <p:sp>
        <p:nvSpPr>
          <p:cNvPr id="8" name="Text Placeholder 4">
            <a:extLst>
              <a:ext uri="{FF2B5EF4-FFF2-40B4-BE49-F238E27FC236}">
                <a16:creationId xmlns:a16="http://schemas.microsoft.com/office/drawing/2014/main" id="{12E6D84C-E8F7-4012-F33F-2BC73176DFEA}"/>
              </a:ext>
            </a:extLst>
          </p:cNvPr>
          <p:cNvSpPr>
            <a:spLocks noGrp="1"/>
          </p:cNvSpPr>
          <p:nvPr>
            <p:ph type="body" sz="quarter" idx="14"/>
          </p:nvPr>
        </p:nvSpPr>
        <p:spPr>
          <a:xfrm>
            <a:off x="4818888" y="2761488"/>
            <a:ext cx="2615184" cy="292608"/>
          </a:xfrm>
          <a:noFill/>
        </p:spPr>
        <p:txBody>
          <a:bodyPr/>
          <a:lstStyle>
            <a:lvl1pPr marL="0" indent="0">
              <a:buNone/>
              <a:defRPr sz="1400" b="1">
                <a:solidFill>
                  <a:schemeClr val="tx2"/>
                </a:solidFill>
              </a:defRPr>
            </a:lvl1pPr>
          </a:lstStyle>
          <a:p>
            <a:pPr lvl="0"/>
            <a:r>
              <a:rPr lang="en-US" dirty="0"/>
              <a:t>Click to edit Master text styles</a:t>
            </a:r>
          </a:p>
        </p:txBody>
      </p:sp>
      <p:sp>
        <p:nvSpPr>
          <p:cNvPr id="9" name="Text Placeholder 4">
            <a:extLst>
              <a:ext uri="{FF2B5EF4-FFF2-40B4-BE49-F238E27FC236}">
                <a16:creationId xmlns:a16="http://schemas.microsoft.com/office/drawing/2014/main" id="{4ABDAE69-C4D7-13B7-8424-76C2742E8547}"/>
              </a:ext>
            </a:extLst>
          </p:cNvPr>
          <p:cNvSpPr>
            <a:spLocks noGrp="1"/>
          </p:cNvSpPr>
          <p:nvPr>
            <p:ph type="body" sz="quarter" idx="15"/>
          </p:nvPr>
        </p:nvSpPr>
        <p:spPr>
          <a:xfrm>
            <a:off x="8723376" y="2761488"/>
            <a:ext cx="2615184" cy="292608"/>
          </a:xfrm>
          <a:noFill/>
        </p:spPr>
        <p:txBody>
          <a:bodyPr/>
          <a:lstStyle>
            <a:lvl1pPr marL="0" indent="0">
              <a:buNone/>
              <a:defRPr sz="1400" b="1">
                <a:solidFill>
                  <a:schemeClr val="tx2"/>
                </a:solidFill>
              </a:defRPr>
            </a:lvl1pPr>
          </a:lstStyle>
          <a:p>
            <a:pPr lvl="0"/>
            <a:r>
              <a:rPr lang="en-US" dirty="0"/>
              <a:t>Click to edit Master text styles</a:t>
            </a:r>
          </a:p>
        </p:txBody>
      </p:sp>
      <p:sp>
        <p:nvSpPr>
          <p:cNvPr id="12" name="Text Placeholder 11">
            <a:extLst>
              <a:ext uri="{FF2B5EF4-FFF2-40B4-BE49-F238E27FC236}">
                <a16:creationId xmlns:a16="http://schemas.microsoft.com/office/drawing/2014/main" id="{D1D1D906-0BC4-FEE6-C101-A96C6910656F}"/>
              </a:ext>
            </a:extLst>
          </p:cNvPr>
          <p:cNvSpPr>
            <a:spLocks noGrp="1"/>
          </p:cNvSpPr>
          <p:nvPr>
            <p:ph type="body" sz="quarter" idx="18"/>
          </p:nvPr>
        </p:nvSpPr>
        <p:spPr>
          <a:xfrm>
            <a:off x="877824" y="3264061"/>
            <a:ext cx="2615184" cy="2313779"/>
          </a:xfrm>
          <a:noFill/>
        </p:spPr>
        <p:txBody>
          <a:bodyPr/>
          <a:lstStyle>
            <a:lvl1pPr marL="285750" indent="-285750">
              <a:lnSpc>
                <a:spcPct val="100000"/>
              </a:lnSpc>
              <a:spcBef>
                <a:spcPts val="0"/>
              </a:spcBef>
              <a:spcAft>
                <a:spcPts val="600"/>
              </a:spcAft>
              <a:buFont typeface="Arial" panose="020B0604020202020204" pitchFamily="34" charset="0"/>
              <a:buChar char="•"/>
              <a:defRPr sz="1400">
                <a:solidFill>
                  <a:schemeClr val="tx2"/>
                </a:solidFill>
              </a:defRPr>
            </a:lvl1pPr>
          </a:lstStyle>
          <a:p>
            <a:pPr lvl="0"/>
            <a:r>
              <a:rPr lang="en-US" dirty="0"/>
              <a:t>Click to edit Master text styles</a:t>
            </a:r>
          </a:p>
        </p:txBody>
      </p:sp>
      <p:sp>
        <p:nvSpPr>
          <p:cNvPr id="13" name="Text Placeholder 11">
            <a:extLst>
              <a:ext uri="{FF2B5EF4-FFF2-40B4-BE49-F238E27FC236}">
                <a16:creationId xmlns:a16="http://schemas.microsoft.com/office/drawing/2014/main" id="{B5C6931C-E330-4493-0643-D5997565908C}"/>
              </a:ext>
            </a:extLst>
          </p:cNvPr>
          <p:cNvSpPr>
            <a:spLocks noGrp="1"/>
          </p:cNvSpPr>
          <p:nvPr>
            <p:ph type="body" sz="quarter" idx="19"/>
          </p:nvPr>
        </p:nvSpPr>
        <p:spPr>
          <a:xfrm>
            <a:off x="4818888" y="3264061"/>
            <a:ext cx="2615184" cy="2313779"/>
          </a:xfrm>
          <a:noFill/>
        </p:spPr>
        <p:txBody>
          <a:bodyPr/>
          <a:lstStyle>
            <a:lvl1pPr marL="285750" indent="-285750">
              <a:lnSpc>
                <a:spcPct val="100000"/>
              </a:lnSpc>
              <a:spcBef>
                <a:spcPts val="0"/>
              </a:spcBef>
              <a:spcAft>
                <a:spcPts val="600"/>
              </a:spcAft>
              <a:buFont typeface="Arial" panose="020B0604020202020204" pitchFamily="34" charset="0"/>
              <a:buChar char="•"/>
              <a:defRPr sz="1400">
                <a:solidFill>
                  <a:schemeClr val="tx2"/>
                </a:solidFill>
              </a:defRPr>
            </a:lvl1pPr>
          </a:lstStyle>
          <a:p>
            <a:pPr lvl="0"/>
            <a:r>
              <a:rPr lang="en-US" dirty="0"/>
              <a:t>Click to edit Master text styles</a:t>
            </a:r>
          </a:p>
        </p:txBody>
      </p:sp>
      <p:sp>
        <p:nvSpPr>
          <p:cNvPr id="14" name="Text Placeholder 11">
            <a:extLst>
              <a:ext uri="{FF2B5EF4-FFF2-40B4-BE49-F238E27FC236}">
                <a16:creationId xmlns:a16="http://schemas.microsoft.com/office/drawing/2014/main" id="{F784D331-4EA8-7763-413A-D86421E774DF}"/>
              </a:ext>
            </a:extLst>
          </p:cNvPr>
          <p:cNvSpPr>
            <a:spLocks noGrp="1"/>
          </p:cNvSpPr>
          <p:nvPr>
            <p:ph type="body" sz="quarter" idx="20"/>
          </p:nvPr>
        </p:nvSpPr>
        <p:spPr>
          <a:xfrm>
            <a:off x="8723376" y="3264061"/>
            <a:ext cx="2615184" cy="2313779"/>
          </a:xfrm>
          <a:noFill/>
        </p:spPr>
        <p:txBody>
          <a:bodyPr/>
          <a:lstStyle>
            <a:lvl1pPr marL="285750" indent="-285750">
              <a:lnSpc>
                <a:spcPct val="100000"/>
              </a:lnSpc>
              <a:spcBef>
                <a:spcPts val="0"/>
              </a:spcBef>
              <a:spcAft>
                <a:spcPts val="600"/>
              </a:spcAft>
              <a:buFont typeface="Arial" panose="020B0604020202020204" pitchFamily="34" charset="0"/>
              <a:buChar char="•"/>
              <a:defRPr sz="1400">
                <a:solidFill>
                  <a:schemeClr val="tx2"/>
                </a:solidFill>
              </a:defRPr>
            </a:lvl1pPr>
          </a:lstStyle>
          <a:p>
            <a:pPr lvl="0"/>
            <a:r>
              <a:rPr lang="en-US" dirty="0"/>
              <a:t>Click to edit Master text styles</a:t>
            </a:r>
          </a:p>
        </p:txBody>
      </p:sp>
      <p:sp>
        <p:nvSpPr>
          <p:cNvPr id="2" name="Footer Placeholder 1">
            <a:extLst>
              <a:ext uri="{FF2B5EF4-FFF2-40B4-BE49-F238E27FC236}">
                <a16:creationId xmlns:a16="http://schemas.microsoft.com/office/drawing/2014/main" id="{D7D3EE34-4CB3-EFD4-CB18-2CBD6765A6B3}"/>
              </a:ext>
            </a:extLst>
          </p:cNvPr>
          <p:cNvSpPr>
            <a:spLocks noGrp="1"/>
          </p:cNvSpPr>
          <p:nvPr>
            <p:ph type="ftr" sz="quarter" idx="21"/>
          </p:nvPr>
        </p:nvSpPr>
        <p:spPr/>
        <p:txBody>
          <a:bodyPr/>
          <a:lstStyle/>
          <a:p>
            <a:endParaRPr lang="en-US" dirty="0"/>
          </a:p>
        </p:txBody>
      </p:sp>
      <p:sp>
        <p:nvSpPr>
          <p:cNvPr id="3" name="Slide Number Placeholder 2">
            <a:extLst>
              <a:ext uri="{FF2B5EF4-FFF2-40B4-BE49-F238E27FC236}">
                <a16:creationId xmlns:a16="http://schemas.microsoft.com/office/drawing/2014/main" id="{76DDE7B4-8792-03F9-C90E-BDC9932ABDA2}"/>
              </a:ext>
            </a:extLst>
          </p:cNvPr>
          <p:cNvSpPr>
            <a:spLocks noGrp="1"/>
          </p:cNvSpPr>
          <p:nvPr>
            <p:ph type="sldNum" sz="quarter" idx="22"/>
          </p:nvPr>
        </p:nvSpPr>
        <p:spPr/>
        <p:txBody>
          <a:body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34496697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accent4"/>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C64FA7FA-4022-3FA2-0E0E-0972860B874F}"/>
              </a:ext>
            </a:extLst>
          </p:cNvPr>
          <p:cNvSpPr>
            <a:spLocks noGrp="1"/>
          </p:cNvSpPr>
          <p:nvPr>
            <p:ph type="pic" sz="quarter" idx="10"/>
          </p:nvPr>
        </p:nvSpPr>
        <p:spPr>
          <a:xfrm>
            <a:off x="0" y="4087368"/>
            <a:ext cx="12192000" cy="2770632"/>
          </a:xfrm>
          <a:custGeom>
            <a:avLst/>
            <a:gdLst>
              <a:gd name="connsiteX0" fmla="*/ 11446035 w 12192000"/>
              <a:gd name="connsiteY0" fmla="*/ 2158552 h 2770632"/>
              <a:gd name="connsiteX1" fmla="*/ 11446035 w 12192000"/>
              <a:gd name="connsiteY1" fmla="*/ 2204271 h 2770632"/>
              <a:gd name="connsiteX2" fmla="*/ 11933120 w 12192000"/>
              <a:gd name="connsiteY2" fmla="*/ 2204271 h 2770632"/>
              <a:gd name="connsiteX3" fmla="*/ 11933120 w 12192000"/>
              <a:gd name="connsiteY3" fmla="*/ 2158552 h 2770632"/>
              <a:gd name="connsiteX4" fmla="*/ 0 w 12192000"/>
              <a:gd name="connsiteY4" fmla="*/ 0 h 2770632"/>
              <a:gd name="connsiteX5" fmla="*/ 12192000 w 12192000"/>
              <a:gd name="connsiteY5" fmla="*/ 0 h 2770632"/>
              <a:gd name="connsiteX6" fmla="*/ 12192000 w 12192000"/>
              <a:gd name="connsiteY6" fmla="*/ 2770632 h 2770632"/>
              <a:gd name="connsiteX7" fmla="*/ 0 w 12192000"/>
              <a:gd name="connsiteY7" fmla="*/ 2770632 h 2770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770632">
                <a:moveTo>
                  <a:pt x="11446035" y="2158552"/>
                </a:moveTo>
                <a:lnTo>
                  <a:pt x="11446035" y="2204271"/>
                </a:lnTo>
                <a:lnTo>
                  <a:pt x="11933120" y="2204271"/>
                </a:lnTo>
                <a:lnTo>
                  <a:pt x="11933120" y="2158552"/>
                </a:lnTo>
                <a:close/>
                <a:moveTo>
                  <a:pt x="0" y="0"/>
                </a:moveTo>
                <a:lnTo>
                  <a:pt x="12192000" y="0"/>
                </a:lnTo>
                <a:lnTo>
                  <a:pt x="12192000" y="2770632"/>
                </a:lnTo>
                <a:lnTo>
                  <a:pt x="0" y="2770632"/>
                </a:lnTo>
                <a:close/>
              </a:path>
            </a:pathLst>
          </a:custGeom>
        </p:spPr>
        <p:txBody>
          <a:bodyPr wrap="square" anchor="b">
            <a:noAutofit/>
          </a:bodyPr>
          <a:lstStyle>
            <a:lvl1pPr marL="0" indent="0" algn="ctr">
              <a:buNone/>
              <a:defRPr>
                <a:solidFill>
                  <a:schemeClr val="bg1"/>
                </a:solidFill>
              </a:defRPr>
            </a:lvl1pPr>
          </a:lstStyle>
          <a:p>
            <a:endParaRPr lang="en-US" dirty="0"/>
          </a:p>
        </p:txBody>
      </p:sp>
      <p:sp>
        <p:nvSpPr>
          <p:cNvPr id="2" name="Title 1">
            <a:extLst>
              <a:ext uri="{FF2B5EF4-FFF2-40B4-BE49-F238E27FC236}">
                <a16:creationId xmlns:a16="http://schemas.microsoft.com/office/drawing/2014/main" id="{C210577E-706F-A37B-4229-35D618DD2969}"/>
              </a:ext>
            </a:extLst>
          </p:cNvPr>
          <p:cNvSpPr>
            <a:spLocks noGrp="1"/>
          </p:cNvSpPr>
          <p:nvPr>
            <p:ph type="title" hasCustomPrompt="1"/>
          </p:nvPr>
        </p:nvSpPr>
        <p:spPr>
          <a:xfrm>
            <a:off x="877824" y="347472"/>
            <a:ext cx="3557016" cy="1453896"/>
          </a:xfrm>
        </p:spPr>
        <p:txBody>
          <a:bodyPr anchor="b"/>
          <a:lstStyle>
            <a:lvl1pPr>
              <a:defRPr sz="5400" b="1">
                <a:solidFill>
                  <a:schemeClr val="bg1"/>
                </a:solidFill>
                <a:latin typeface="+mn-lt"/>
              </a:defRPr>
            </a:lvl1pPr>
          </a:lstStyle>
          <a:p>
            <a:r>
              <a:rPr lang="en-US" dirty="0"/>
              <a:t>click to edit master title style</a:t>
            </a:r>
          </a:p>
        </p:txBody>
      </p:sp>
      <p:sp>
        <p:nvSpPr>
          <p:cNvPr id="13" name="Text Placeholder 12">
            <a:extLst>
              <a:ext uri="{FF2B5EF4-FFF2-40B4-BE49-F238E27FC236}">
                <a16:creationId xmlns:a16="http://schemas.microsoft.com/office/drawing/2014/main" id="{5434838A-8B00-6F97-4B88-92382B126294}"/>
              </a:ext>
            </a:extLst>
          </p:cNvPr>
          <p:cNvSpPr>
            <a:spLocks noGrp="1"/>
          </p:cNvSpPr>
          <p:nvPr>
            <p:ph type="body" sz="quarter" idx="11"/>
          </p:nvPr>
        </p:nvSpPr>
        <p:spPr>
          <a:xfrm>
            <a:off x="877824" y="1773936"/>
            <a:ext cx="4041648" cy="1062037"/>
          </a:xfrm>
        </p:spPr>
        <p:txBody>
          <a:bodyPr/>
          <a:lstStyle>
            <a:lvl1pPr marL="0" indent="0">
              <a:buNone/>
              <a:defRPr sz="2400">
                <a:solidFill>
                  <a:schemeClr val="bg1"/>
                </a:solidFill>
                <a:latin typeface="+mj-lt"/>
              </a:defRPr>
            </a:lvl1pPr>
          </a:lstStyle>
          <a:p>
            <a:pPr lvl="0"/>
            <a:r>
              <a:rPr lang="en-US" dirty="0"/>
              <a:t>Click to edit Master text styles</a:t>
            </a:r>
          </a:p>
        </p:txBody>
      </p:sp>
      <p:sp>
        <p:nvSpPr>
          <p:cNvPr id="3" name="Text Placeholder 2">
            <a:extLst>
              <a:ext uri="{FF2B5EF4-FFF2-40B4-BE49-F238E27FC236}">
                <a16:creationId xmlns:a16="http://schemas.microsoft.com/office/drawing/2014/main" id="{09732329-445D-026F-2751-7C7CC24FFC78}"/>
              </a:ext>
            </a:extLst>
          </p:cNvPr>
          <p:cNvSpPr>
            <a:spLocks noGrp="1"/>
          </p:cNvSpPr>
          <p:nvPr>
            <p:ph type="body" idx="1"/>
          </p:nvPr>
        </p:nvSpPr>
        <p:spPr>
          <a:xfrm>
            <a:off x="6007608" y="1005840"/>
            <a:ext cx="4160520" cy="292608"/>
          </a:xfrm>
        </p:spPr>
        <p:txBody>
          <a:bodyPr anchor="b"/>
          <a:lstStyle>
            <a:lvl1pPr marL="0" indent="0">
              <a:buNone/>
              <a:defRPr sz="1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A915BFF6-ADF4-B12B-F366-E1E7F245C3B3}"/>
              </a:ext>
            </a:extLst>
          </p:cNvPr>
          <p:cNvSpPr>
            <a:spLocks noGrp="1"/>
          </p:cNvSpPr>
          <p:nvPr>
            <p:ph sz="half" idx="2"/>
          </p:nvPr>
        </p:nvSpPr>
        <p:spPr>
          <a:xfrm>
            <a:off x="6007608" y="1552792"/>
            <a:ext cx="4160520" cy="1576160"/>
          </a:xfrm>
        </p:spPr>
        <p:txBody>
          <a:bodyPr/>
          <a:lstStyle>
            <a:lvl1pPr marL="283464" indent="-283464">
              <a:defRPr sz="1400">
                <a:solidFill>
                  <a:schemeClr val="bg1"/>
                </a:solidFill>
              </a:defRPr>
            </a:lvl1pPr>
            <a:lvl2pPr indent="-283464">
              <a:defRPr sz="1200">
                <a:solidFill>
                  <a:schemeClr val="bg1"/>
                </a:solidFill>
              </a:defRPr>
            </a:lvl2pPr>
            <a:lvl3pPr indent="-283464">
              <a:defRPr sz="1100">
                <a:solidFill>
                  <a:schemeClr val="bg1"/>
                </a:solidFill>
              </a:defRPr>
            </a:lvl3pPr>
            <a:lvl4pPr indent="-283464">
              <a:defRPr sz="1100">
                <a:solidFill>
                  <a:schemeClr val="bg1"/>
                </a:solidFill>
              </a:defRPr>
            </a:lvl4pPr>
            <a:lvl5pPr indent="-283464">
              <a:defRPr sz="1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4775745-3C47-7E04-1FD8-EC04C993FFCC}"/>
              </a:ext>
            </a:extLst>
          </p:cNvPr>
          <p:cNvSpPr>
            <a:spLocks noGrp="1"/>
          </p:cNvSpPr>
          <p:nvPr>
            <p:ph type="body" sz="quarter" idx="3"/>
          </p:nvPr>
        </p:nvSpPr>
        <p:spPr>
          <a:xfrm>
            <a:off x="6007608" y="3438144"/>
            <a:ext cx="4160520" cy="292608"/>
          </a:xfrm>
        </p:spPr>
        <p:txBody>
          <a:bodyPr anchor="b"/>
          <a:lstStyle>
            <a:lvl1pPr marL="0" indent="0">
              <a:buNone/>
              <a:defRPr sz="1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A3E07129-582E-5D7F-246C-5ABE714D4FAA}"/>
              </a:ext>
            </a:extLst>
          </p:cNvPr>
          <p:cNvSpPr>
            <a:spLocks noGrp="1"/>
          </p:cNvSpPr>
          <p:nvPr>
            <p:ph sz="quarter" idx="4"/>
          </p:nvPr>
        </p:nvSpPr>
        <p:spPr>
          <a:xfrm>
            <a:off x="6007608" y="3985096"/>
            <a:ext cx="4160520" cy="1576160"/>
          </a:xfrm>
        </p:spPr>
        <p:txBody>
          <a:bodyPr/>
          <a:lstStyle>
            <a:lvl1pPr indent="-283464">
              <a:defRPr sz="1400">
                <a:solidFill>
                  <a:schemeClr val="bg1"/>
                </a:solidFill>
              </a:defRPr>
            </a:lvl1pPr>
            <a:lvl2pPr indent="-283464">
              <a:defRPr sz="1200">
                <a:solidFill>
                  <a:schemeClr val="bg1"/>
                </a:solidFill>
              </a:defRPr>
            </a:lvl2pPr>
            <a:lvl3pPr indent="-283464">
              <a:defRPr sz="1100">
                <a:solidFill>
                  <a:schemeClr val="bg1"/>
                </a:solidFill>
              </a:defRPr>
            </a:lvl3pPr>
            <a:lvl4pPr indent="-283464">
              <a:defRPr sz="1100">
                <a:solidFill>
                  <a:schemeClr val="bg1"/>
                </a:solidFill>
              </a:defRPr>
            </a:lvl4pPr>
            <a:lvl5pPr indent="-283464">
              <a:defRPr sz="1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13">
            <a:extLst>
              <a:ext uri="{FF2B5EF4-FFF2-40B4-BE49-F238E27FC236}">
                <a16:creationId xmlns:a16="http://schemas.microsoft.com/office/drawing/2014/main" id="{C78AC046-3CF2-802F-750B-B70D9B89A33E}"/>
              </a:ext>
            </a:extLst>
          </p:cNvPr>
          <p:cNvSpPr>
            <a:spLocks noGrp="1"/>
          </p:cNvSpPr>
          <p:nvPr>
            <p:ph type="ftr" sz="quarter" idx="12"/>
          </p:nvPr>
        </p:nvSpPr>
        <p:spPr/>
        <p:txBody>
          <a:bodyPr/>
          <a:lstStyle>
            <a:lvl1pPr>
              <a:defRPr>
                <a:solidFill>
                  <a:schemeClr val="bg1">
                    <a:alpha val="78000"/>
                  </a:schemeClr>
                </a:solidFill>
              </a:defRPr>
            </a:lvl1pPr>
          </a:lstStyle>
          <a:p>
            <a:endParaRPr lang="en-US" dirty="0"/>
          </a:p>
        </p:txBody>
      </p:sp>
      <p:sp>
        <p:nvSpPr>
          <p:cNvPr id="15" name="Slide Number Placeholder 14">
            <a:extLst>
              <a:ext uri="{FF2B5EF4-FFF2-40B4-BE49-F238E27FC236}">
                <a16:creationId xmlns:a16="http://schemas.microsoft.com/office/drawing/2014/main" id="{E9B26AA9-8344-BF2E-82C8-AF9EDF269B92}"/>
              </a:ext>
            </a:extLst>
          </p:cNvPr>
          <p:cNvSpPr>
            <a:spLocks noGrp="1"/>
          </p:cNvSpPr>
          <p:nvPr>
            <p:ph type="sldNum" sz="quarter" idx="13"/>
          </p:nvPr>
        </p:nvSpPr>
        <p:spPr/>
        <p:txBody>
          <a:bodyPr/>
          <a:lstStyle>
            <a:lvl1pPr>
              <a:defRPr>
                <a:solidFill>
                  <a:schemeClr val="bg1"/>
                </a:solidFill>
              </a:defRPr>
            </a:lvl1pPr>
          </a:lstStyle>
          <a:p>
            <a:fld id="{8058A7CE-F400-7B46-9E16-10D36E8C32FD}" type="slidenum">
              <a:rPr lang="en-US" smtClean="0"/>
              <a:pPr/>
              <a:t>‹#›</a:t>
            </a:fld>
            <a:endParaRPr lang="en-US" dirty="0"/>
          </a:p>
        </p:txBody>
      </p:sp>
      <p:sp>
        <p:nvSpPr>
          <p:cNvPr id="18" name="Rectangle 17">
            <a:extLst>
              <a:ext uri="{FF2B5EF4-FFF2-40B4-BE49-F238E27FC236}">
                <a16:creationId xmlns:a16="http://schemas.microsoft.com/office/drawing/2014/main" id="{1298DCFC-BBE6-A0EE-9253-E7AC8A49A023}"/>
              </a:ext>
            </a:extLst>
          </p:cNvPr>
          <p:cNvSpPr/>
          <p:nvPr userDrawn="1"/>
        </p:nvSpPr>
        <p:spPr>
          <a:xfrm flipV="1">
            <a:off x="11446035" y="6245920"/>
            <a:ext cx="487085" cy="4571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739392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bg>
      <p:bgPr>
        <a:solidFill>
          <a:schemeClr val="accent3"/>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77824" y="347472"/>
            <a:ext cx="3557016" cy="1453896"/>
          </a:xfrm>
        </p:spPr>
        <p:txBody>
          <a:bodyPr anchor="b"/>
          <a:lstStyle>
            <a:lvl1pPr>
              <a:defRPr sz="5400" b="1">
                <a:solidFill>
                  <a:schemeClr val="bg1"/>
                </a:solidFill>
                <a:latin typeface="+mn-lt"/>
              </a:defRPr>
            </a:lvl1pPr>
          </a:lstStyle>
          <a:p>
            <a:r>
              <a:rPr lang="en-US" dirty="0"/>
              <a:t>click to edit master title style</a:t>
            </a:r>
          </a:p>
        </p:txBody>
      </p:sp>
      <p:sp>
        <p:nvSpPr>
          <p:cNvPr id="8" name="Text Placeholder 12">
            <a:extLst>
              <a:ext uri="{FF2B5EF4-FFF2-40B4-BE49-F238E27FC236}">
                <a16:creationId xmlns:a16="http://schemas.microsoft.com/office/drawing/2014/main" id="{F368CE2E-3249-FEAA-35F7-F23895DA0512}"/>
              </a:ext>
            </a:extLst>
          </p:cNvPr>
          <p:cNvSpPr>
            <a:spLocks noGrp="1"/>
          </p:cNvSpPr>
          <p:nvPr>
            <p:ph type="body" sz="quarter" idx="11"/>
          </p:nvPr>
        </p:nvSpPr>
        <p:spPr>
          <a:xfrm>
            <a:off x="877824" y="1773936"/>
            <a:ext cx="4041648" cy="1062037"/>
          </a:xfrm>
        </p:spPr>
        <p:txBody>
          <a:bodyPr/>
          <a:lstStyle>
            <a:lvl1pPr marL="0" indent="0">
              <a:buNone/>
              <a:defRPr sz="2400">
                <a:solidFill>
                  <a:schemeClr val="bg1"/>
                </a:solidFill>
                <a:latin typeface="+mj-lt"/>
              </a:defRPr>
            </a:lvl1pPr>
          </a:lstStyle>
          <a:p>
            <a:pPr lvl="0"/>
            <a:r>
              <a:rPr lang="en-US" dirty="0"/>
              <a:t>Click to edit Master text styles</a:t>
            </a:r>
          </a:p>
        </p:txBody>
      </p:sp>
      <p:sp>
        <p:nvSpPr>
          <p:cNvPr id="3" name="Content Placeholder 2">
            <a:extLst>
              <a:ext uri="{FF2B5EF4-FFF2-40B4-BE49-F238E27FC236}">
                <a16:creationId xmlns:a16="http://schemas.microsoft.com/office/drawing/2014/main" id="{B1119AD1-1029-1DE8-E36D-41EF92EDBFC2}"/>
              </a:ext>
            </a:extLst>
          </p:cNvPr>
          <p:cNvSpPr>
            <a:spLocks noGrp="1"/>
          </p:cNvSpPr>
          <p:nvPr>
            <p:ph idx="1"/>
          </p:nvPr>
        </p:nvSpPr>
        <p:spPr>
          <a:xfrm>
            <a:off x="4480560" y="2377440"/>
            <a:ext cx="6867144" cy="385876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7421AED7-4B5F-555E-55E1-3126E0E0B437}"/>
              </a:ext>
            </a:extLst>
          </p:cNvPr>
          <p:cNvSpPr/>
          <p:nvPr userDrawn="1"/>
        </p:nvSpPr>
        <p:spPr>
          <a:xfrm flipV="1">
            <a:off x="11446035" y="6245920"/>
            <a:ext cx="487085" cy="4571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ooter Placeholder 9">
            <a:extLst>
              <a:ext uri="{FF2B5EF4-FFF2-40B4-BE49-F238E27FC236}">
                <a16:creationId xmlns:a16="http://schemas.microsoft.com/office/drawing/2014/main" id="{B6E15A75-4600-D47B-7F47-3093E7B5F622}"/>
              </a:ext>
            </a:extLst>
          </p:cNvPr>
          <p:cNvSpPr>
            <a:spLocks noGrp="1"/>
          </p:cNvSpPr>
          <p:nvPr>
            <p:ph type="ftr" sz="quarter" idx="12"/>
          </p:nvPr>
        </p:nvSpPr>
        <p:spPr/>
        <p:txBody>
          <a:bodyPr/>
          <a:lstStyle>
            <a:lvl1pPr>
              <a:defRPr>
                <a:solidFill>
                  <a:schemeClr val="bg1">
                    <a:alpha val="78000"/>
                  </a:schemeClr>
                </a:solidFill>
              </a:defRPr>
            </a:lvl1pPr>
          </a:lstStyle>
          <a:p>
            <a:endParaRPr lang="en-US" dirty="0"/>
          </a:p>
        </p:txBody>
      </p:sp>
      <p:sp>
        <p:nvSpPr>
          <p:cNvPr id="11" name="Slide Number Placeholder 10">
            <a:extLst>
              <a:ext uri="{FF2B5EF4-FFF2-40B4-BE49-F238E27FC236}">
                <a16:creationId xmlns:a16="http://schemas.microsoft.com/office/drawing/2014/main" id="{4F97AED1-4A22-3F95-CE27-D0D48AA867B5}"/>
              </a:ext>
            </a:extLst>
          </p:cNvPr>
          <p:cNvSpPr>
            <a:spLocks noGrp="1"/>
          </p:cNvSpPr>
          <p:nvPr>
            <p:ph type="sldNum" sz="quarter" idx="13"/>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42088512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tx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77824" y="896112"/>
            <a:ext cx="6611112" cy="1453896"/>
          </a:xfrm>
        </p:spPr>
        <p:txBody>
          <a:bodyPr anchor="b"/>
          <a:lstStyle>
            <a:lvl1pPr>
              <a:defRPr sz="5400" b="1">
                <a:solidFill>
                  <a:schemeClr val="bg1"/>
                </a:solidFill>
                <a:latin typeface="+mn-lt"/>
              </a:defRPr>
            </a:lvl1pPr>
          </a:lstStyle>
          <a:p>
            <a:r>
              <a:rPr lang="en-US" dirty="0"/>
              <a:t>click to edit master title style</a:t>
            </a:r>
          </a:p>
        </p:txBody>
      </p:sp>
      <p:sp>
        <p:nvSpPr>
          <p:cNvPr id="4" name="Picture Placeholder 3">
            <a:extLst>
              <a:ext uri="{FF2B5EF4-FFF2-40B4-BE49-F238E27FC236}">
                <a16:creationId xmlns:a16="http://schemas.microsoft.com/office/drawing/2014/main" id="{A1BAF3EC-96ED-627A-D8DF-71B5521F8C59}"/>
              </a:ext>
            </a:extLst>
          </p:cNvPr>
          <p:cNvSpPr>
            <a:spLocks noGrp="1"/>
          </p:cNvSpPr>
          <p:nvPr>
            <p:ph type="pic" sz="quarter" idx="12"/>
          </p:nvPr>
        </p:nvSpPr>
        <p:spPr>
          <a:xfrm>
            <a:off x="0" y="0"/>
            <a:ext cx="12192000" cy="658368"/>
          </a:xfrm>
          <a:solidFill>
            <a:schemeClr val="accent1">
              <a:lumMod val="75000"/>
            </a:schemeClr>
          </a:solidFill>
        </p:spPr>
        <p:txBody>
          <a:bodyPr/>
          <a:lstStyle>
            <a:lvl1pPr marL="0" indent="0" algn="ctr">
              <a:buNone/>
              <a:defRPr/>
            </a:lvl1pPr>
          </a:lstStyle>
          <a:p>
            <a:endParaRPr lang="en-US" dirty="0"/>
          </a:p>
        </p:txBody>
      </p:sp>
      <p:sp>
        <p:nvSpPr>
          <p:cNvPr id="3" name="Content Placeholder 2">
            <a:extLst>
              <a:ext uri="{FF2B5EF4-FFF2-40B4-BE49-F238E27FC236}">
                <a16:creationId xmlns:a16="http://schemas.microsoft.com/office/drawing/2014/main" id="{B1119AD1-1029-1DE8-E36D-41EF92EDBFC2}"/>
              </a:ext>
            </a:extLst>
          </p:cNvPr>
          <p:cNvSpPr>
            <a:spLocks noGrp="1"/>
          </p:cNvSpPr>
          <p:nvPr>
            <p:ph idx="1"/>
          </p:nvPr>
        </p:nvSpPr>
        <p:spPr>
          <a:xfrm>
            <a:off x="995680" y="2587752"/>
            <a:ext cx="10075672" cy="3145536"/>
          </a:xfrm>
        </p:spPr>
        <p:txBody>
          <a:bodyPr/>
          <a:lstStyle>
            <a:lvl1pPr>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185D9E6C-F9B9-D8DB-178E-4553780AA928}"/>
              </a:ext>
            </a:extLst>
          </p:cNvPr>
          <p:cNvSpPr/>
          <p:nvPr userDrawn="1"/>
        </p:nvSpPr>
        <p:spPr>
          <a:xfrm flipV="1">
            <a:off x="11446035" y="6245920"/>
            <a:ext cx="487085" cy="4571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a:extLst>
              <a:ext uri="{FF2B5EF4-FFF2-40B4-BE49-F238E27FC236}">
                <a16:creationId xmlns:a16="http://schemas.microsoft.com/office/drawing/2014/main" id="{5C83E49A-BDF1-7E34-30FE-A4A45160F7AB}"/>
              </a:ext>
            </a:extLst>
          </p:cNvPr>
          <p:cNvSpPr>
            <a:spLocks noGrp="1"/>
          </p:cNvSpPr>
          <p:nvPr>
            <p:ph type="ftr" sz="quarter" idx="13"/>
          </p:nvPr>
        </p:nvSpPr>
        <p:spPr/>
        <p:txBody>
          <a:bodyPr/>
          <a:lstStyle>
            <a:lvl1pPr>
              <a:defRPr>
                <a:solidFill>
                  <a:schemeClr val="bg1">
                    <a:alpha val="78000"/>
                  </a:schemeClr>
                </a:solidFill>
              </a:defRPr>
            </a:lvl1pPr>
          </a:lstStyle>
          <a:p>
            <a:endParaRPr lang="en-US" dirty="0"/>
          </a:p>
        </p:txBody>
      </p:sp>
      <p:sp>
        <p:nvSpPr>
          <p:cNvPr id="6" name="Slide Number Placeholder 5">
            <a:extLst>
              <a:ext uri="{FF2B5EF4-FFF2-40B4-BE49-F238E27FC236}">
                <a16:creationId xmlns:a16="http://schemas.microsoft.com/office/drawing/2014/main" id="{CE10355B-1B69-AD49-6AB0-3D194609B2F5}"/>
              </a:ext>
            </a:extLst>
          </p:cNvPr>
          <p:cNvSpPr>
            <a:spLocks noGrp="1"/>
          </p:cNvSpPr>
          <p:nvPr>
            <p:ph type="sldNum" sz="quarter" idx="14"/>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24561823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accent4"/>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B294162-C98D-D8F6-47BD-4CE34B63F89E}"/>
              </a:ext>
            </a:extLst>
          </p:cNvPr>
          <p:cNvSpPr>
            <a:spLocks noGrp="1"/>
          </p:cNvSpPr>
          <p:nvPr>
            <p:ph type="title" hasCustomPrompt="1"/>
          </p:nvPr>
        </p:nvSpPr>
        <p:spPr>
          <a:xfrm>
            <a:off x="877824" y="896112"/>
            <a:ext cx="6611112" cy="1453896"/>
          </a:xfrm>
        </p:spPr>
        <p:txBody>
          <a:bodyPr anchor="b"/>
          <a:lstStyle>
            <a:lvl1pPr>
              <a:defRPr sz="5400" b="1">
                <a:solidFill>
                  <a:schemeClr val="bg1"/>
                </a:solidFill>
                <a:latin typeface="+mn-lt"/>
              </a:defRPr>
            </a:lvl1pPr>
          </a:lstStyle>
          <a:p>
            <a:r>
              <a:rPr lang="en-US" dirty="0"/>
              <a:t>click to edit master title style</a:t>
            </a:r>
          </a:p>
        </p:txBody>
      </p:sp>
      <p:sp>
        <p:nvSpPr>
          <p:cNvPr id="3" name="Content Placeholder 2">
            <a:extLst>
              <a:ext uri="{FF2B5EF4-FFF2-40B4-BE49-F238E27FC236}">
                <a16:creationId xmlns:a16="http://schemas.microsoft.com/office/drawing/2014/main" id="{B1119AD1-1029-1DE8-E36D-41EF92EDBFC2}"/>
              </a:ext>
            </a:extLst>
          </p:cNvPr>
          <p:cNvSpPr>
            <a:spLocks noGrp="1"/>
          </p:cNvSpPr>
          <p:nvPr>
            <p:ph idx="1"/>
          </p:nvPr>
        </p:nvSpPr>
        <p:spPr>
          <a:xfrm>
            <a:off x="7242048" y="1060704"/>
            <a:ext cx="4069080" cy="1901952"/>
          </a:xfrm>
        </p:spPr>
        <p:txBody>
          <a:bodyPr/>
          <a:lstStyle>
            <a:lvl1pPr marL="0" indent="0">
              <a:lnSpc>
                <a:spcPct val="150000"/>
              </a:lnSpc>
              <a:spcBef>
                <a:spcPts val="0"/>
              </a:spcBef>
              <a:spcAft>
                <a:spcPts val="600"/>
              </a:spcAft>
              <a:buNone/>
              <a:defRPr sz="1800">
                <a:solidFill>
                  <a:schemeClr val="bg1"/>
                </a:solidFill>
              </a:defRPr>
            </a:lvl1pPr>
            <a:lvl2pPr marL="283464">
              <a:defRPr sz="1600">
                <a:solidFill>
                  <a:schemeClr val="bg1"/>
                </a:solidFill>
              </a:defRPr>
            </a:lvl2pPr>
            <a:lvl3pPr marL="566928">
              <a:defRPr sz="1400">
                <a:solidFill>
                  <a:schemeClr val="bg1"/>
                </a:solidFill>
              </a:defRPr>
            </a:lvl3pPr>
            <a:lvl4pPr marL="859536">
              <a:defRPr sz="1200">
                <a:solidFill>
                  <a:schemeClr val="bg1"/>
                </a:solidFill>
              </a:defRPr>
            </a:lvl4pPr>
            <a:lvl5pPr marL="1152144">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9">
            <a:extLst>
              <a:ext uri="{FF2B5EF4-FFF2-40B4-BE49-F238E27FC236}">
                <a16:creationId xmlns:a16="http://schemas.microsoft.com/office/drawing/2014/main" id="{848162DF-463B-6273-87B0-C2199D9D1057}"/>
              </a:ext>
            </a:extLst>
          </p:cNvPr>
          <p:cNvSpPr>
            <a:spLocks noGrp="1"/>
          </p:cNvSpPr>
          <p:nvPr>
            <p:ph type="pic" sz="quarter" idx="12"/>
          </p:nvPr>
        </p:nvSpPr>
        <p:spPr>
          <a:xfrm>
            <a:off x="0" y="3557016"/>
            <a:ext cx="12192000" cy="3300984"/>
          </a:xfrm>
          <a:custGeom>
            <a:avLst/>
            <a:gdLst>
              <a:gd name="connsiteX0" fmla="*/ 11446035 w 12192000"/>
              <a:gd name="connsiteY0" fmla="*/ 2688904 h 3300984"/>
              <a:gd name="connsiteX1" fmla="*/ 11446035 w 12192000"/>
              <a:gd name="connsiteY1" fmla="*/ 2734623 h 3300984"/>
              <a:gd name="connsiteX2" fmla="*/ 11933120 w 12192000"/>
              <a:gd name="connsiteY2" fmla="*/ 2734623 h 3300984"/>
              <a:gd name="connsiteX3" fmla="*/ 11933120 w 12192000"/>
              <a:gd name="connsiteY3" fmla="*/ 2688904 h 3300984"/>
              <a:gd name="connsiteX4" fmla="*/ 0 w 12192000"/>
              <a:gd name="connsiteY4" fmla="*/ 0 h 3300984"/>
              <a:gd name="connsiteX5" fmla="*/ 12192000 w 12192000"/>
              <a:gd name="connsiteY5" fmla="*/ 0 h 3300984"/>
              <a:gd name="connsiteX6" fmla="*/ 12192000 w 12192000"/>
              <a:gd name="connsiteY6" fmla="*/ 3300984 h 3300984"/>
              <a:gd name="connsiteX7" fmla="*/ 0 w 12192000"/>
              <a:gd name="connsiteY7" fmla="*/ 3300984 h 3300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3300984">
                <a:moveTo>
                  <a:pt x="11446035" y="2688904"/>
                </a:moveTo>
                <a:lnTo>
                  <a:pt x="11446035" y="2734623"/>
                </a:lnTo>
                <a:lnTo>
                  <a:pt x="11933120" y="2734623"/>
                </a:lnTo>
                <a:lnTo>
                  <a:pt x="11933120" y="2688904"/>
                </a:lnTo>
                <a:close/>
                <a:moveTo>
                  <a:pt x="0" y="0"/>
                </a:moveTo>
                <a:lnTo>
                  <a:pt x="12192000" y="0"/>
                </a:lnTo>
                <a:lnTo>
                  <a:pt x="12192000" y="3300984"/>
                </a:lnTo>
                <a:lnTo>
                  <a:pt x="0" y="3300984"/>
                </a:lnTo>
                <a:close/>
              </a:path>
            </a:pathLst>
          </a:custGeom>
          <a:solidFill>
            <a:schemeClr val="accent4">
              <a:lumMod val="75000"/>
            </a:schemeClr>
          </a:solidFill>
        </p:spPr>
        <p:txBody>
          <a:bodyPr wrap="square" anchor="ctr">
            <a:noAutofit/>
          </a:bodyPr>
          <a:lstStyle>
            <a:lvl1pPr marL="0" indent="0" algn="ctr">
              <a:buNone/>
              <a:defRPr>
                <a:solidFill>
                  <a:schemeClr val="bg1"/>
                </a:solidFill>
              </a:defRPr>
            </a:lvl1pPr>
          </a:lstStyle>
          <a:p>
            <a:endParaRPr lang="en-US" dirty="0"/>
          </a:p>
        </p:txBody>
      </p:sp>
      <p:sp>
        <p:nvSpPr>
          <p:cNvPr id="2" name="Footer Placeholder 1">
            <a:extLst>
              <a:ext uri="{FF2B5EF4-FFF2-40B4-BE49-F238E27FC236}">
                <a16:creationId xmlns:a16="http://schemas.microsoft.com/office/drawing/2014/main" id="{72422ED3-8684-C41B-4675-BBDC2C8E5B5B}"/>
              </a:ext>
            </a:extLst>
          </p:cNvPr>
          <p:cNvSpPr>
            <a:spLocks noGrp="1"/>
          </p:cNvSpPr>
          <p:nvPr>
            <p:ph type="ftr" sz="quarter" idx="13"/>
          </p:nvPr>
        </p:nvSpPr>
        <p:spPr/>
        <p:txBody>
          <a:bodyPr/>
          <a:lstStyle>
            <a:lvl1pPr>
              <a:defRPr>
                <a:solidFill>
                  <a:schemeClr val="bg1">
                    <a:alpha val="78000"/>
                  </a:schemeClr>
                </a:solidFill>
              </a:defRPr>
            </a:lvl1pPr>
          </a:lstStyle>
          <a:p>
            <a:endParaRPr lang="en-US" dirty="0"/>
          </a:p>
        </p:txBody>
      </p:sp>
      <p:sp>
        <p:nvSpPr>
          <p:cNvPr id="9" name="Slide Number Placeholder 8">
            <a:extLst>
              <a:ext uri="{FF2B5EF4-FFF2-40B4-BE49-F238E27FC236}">
                <a16:creationId xmlns:a16="http://schemas.microsoft.com/office/drawing/2014/main" id="{F9CE6B05-7A34-DD4C-91AD-29F26B6F9CF5}"/>
              </a:ext>
            </a:extLst>
          </p:cNvPr>
          <p:cNvSpPr>
            <a:spLocks noGrp="1"/>
          </p:cNvSpPr>
          <p:nvPr>
            <p:ph type="sldNum" sz="quarter" idx="14"/>
          </p:nvPr>
        </p:nvSpPr>
        <p:spPr/>
        <p:txBody>
          <a:bodyPr/>
          <a:lstStyle>
            <a:lvl1pPr>
              <a:defRPr>
                <a:solidFill>
                  <a:schemeClr val="bg1">
                    <a:alpha val="78000"/>
                  </a:schemeClr>
                </a:solidFill>
              </a:defRPr>
            </a:lvl1pPr>
          </a:lstStyle>
          <a:p>
            <a:fld id="{8058A7CE-F400-7B46-9E16-10D36E8C32FD}" type="slidenum">
              <a:rPr lang="en-US" smtClean="0"/>
              <a:pPr/>
              <a:t>‹#›</a:t>
            </a:fld>
            <a:endParaRPr lang="en-US" dirty="0"/>
          </a:p>
        </p:txBody>
      </p:sp>
      <p:sp>
        <p:nvSpPr>
          <p:cNvPr id="11" name="Rectangle 10">
            <a:extLst>
              <a:ext uri="{FF2B5EF4-FFF2-40B4-BE49-F238E27FC236}">
                <a16:creationId xmlns:a16="http://schemas.microsoft.com/office/drawing/2014/main" id="{2B84A137-9DB1-1EF0-305E-7DB76003BEEF}"/>
              </a:ext>
            </a:extLst>
          </p:cNvPr>
          <p:cNvSpPr/>
          <p:nvPr userDrawn="1"/>
        </p:nvSpPr>
        <p:spPr>
          <a:xfrm flipV="1">
            <a:off x="11446035" y="6245920"/>
            <a:ext cx="487085" cy="45719"/>
          </a:xfrm>
          <a:prstGeom prst="rect">
            <a:avLst/>
          </a:prstGeom>
          <a:solidFill>
            <a:schemeClr val="bg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3473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8A24A33A-4487-43A1-870E-AA760704C231}" type="datetime1">
              <a:rPr lang="en-US" smtClean="0"/>
              <a:t>11/13/2023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F570B3D5-320C-44A2-81BF-BC1224605DE1}" type="slidenum">
              <a:rPr lang="en-US" smtClean="0"/>
              <a:t>‹#›</a:t>
            </a:fld>
            <a:endParaRPr lang="en-US" dirty="0"/>
          </a:p>
        </p:txBody>
      </p:sp>
    </p:spTree>
    <p:extLst>
      <p:ext uri="{BB962C8B-B14F-4D97-AF65-F5344CB8AC3E}">
        <p14:creationId xmlns:p14="http://schemas.microsoft.com/office/powerpoint/2010/main" val="3782123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3A07E641-5DFB-4C64-90EA-A1004C562A94}" type="datetime1">
              <a:rPr lang="en-US" smtClean="0"/>
              <a:t>11/13/2023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570B3D5-320C-44A2-81BF-BC1224605DE1}"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77577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F1CAC6-57E6-415D-B2FB-7DDB71B92191}" type="datetime1">
              <a:rPr lang="en-US" smtClean="0"/>
              <a:t>11/13/2023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570B3D5-320C-44A2-81BF-BC1224605DE1}" type="slidenum">
              <a:rPr lang="en-US" smtClean="0"/>
              <a:t>‹#›</a:t>
            </a:fld>
            <a:endParaRPr lang="en-US" dirty="0"/>
          </a:p>
        </p:txBody>
      </p:sp>
    </p:spTree>
    <p:extLst>
      <p:ext uri="{BB962C8B-B14F-4D97-AF65-F5344CB8AC3E}">
        <p14:creationId xmlns:p14="http://schemas.microsoft.com/office/powerpoint/2010/main" val="1185725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8B7382-146A-4A0A-A915-FFF11CDF3233}" type="datetime1">
              <a:rPr lang="en-US" smtClean="0"/>
              <a:t>11/13/2023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570B3D5-320C-44A2-81BF-BC1224605DE1}" type="slidenum">
              <a:rPr lang="en-US" smtClean="0"/>
              <a:t>‹#›</a:t>
            </a:fld>
            <a:endParaRPr lang="en-US" dirty="0"/>
          </a:p>
        </p:txBody>
      </p:sp>
    </p:spTree>
    <p:extLst>
      <p:ext uri="{BB962C8B-B14F-4D97-AF65-F5344CB8AC3E}">
        <p14:creationId xmlns:p14="http://schemas.microsoft.com/office/powerpoint/2010/main" val="195358279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944BE4DD-1386-49C5-BE2E-BA9A559FB015}" type="datetime1">
              <a:rPr lang="en-US" smtClean="0"/>
              <a:t>11/13/2023</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F570B3D5-320C-44A2-81BF-BC1224605DE1}" type="slidenum">
              <a:rPr lang="en-US" smtClean="0"/>
              <a:t>‹#›</a:t>
            </a:fld>
            <a:endParaRPr lang="en-US" dirty="0"/>
          </a:p>
        </p:txBody>
      </p:sp>
    </p:spTree>
    <p:extLst>
      <p:ext uri="{BB962C8B-B14F-4D97-AF65-F5344CB8AC3E}">
        <p14:creationId xmlns:p14="http://schemas.microsoft.com/office/powerpoint/2010/main" val="293362747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DA8E3160-80CA-4E77-A5FA-33DBCB82EA21}" type="datetime1">
              <a:rPr lang="en-US" smtClean="0"/>
              <a:t>11/13/2023</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F570B3D5-320C-44A2-81BF-BC1224605DE1}" type="slidenum">
              <a:rPr lang="en-US" smtClean="0"/>
              <a:t>‹#›</a:t>
            </a:fld>
            <a:endParaRPr lang="en-US" dirty="0"/>
          </a:p>
        </p:txBody>
      </p:sp>
    </p:spTree>
    <p:extLst>
      <p:ext uri="{BB962C8B-B14F-4D97-AF65-F5344CB8AC3E}">
        <p14:creationId xmlns:p14="http://schemas.microsoft.com/office/powerpoint/2010/main" val="822698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386CBB2-C135-47A4-8794-465211DFBA7C}" type="datetime1">
              <a:rPr lang="en-US" smtClean="0"/>
              <a:t>11/13/2023</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F570B3D5-320C-44A2-81BF-BC1224605DE1}" type="slidenum">
              <a:rPr lang="en-US" smtClean="0"/>
              <a:t>‹#›</a:t>
            </a:fld>
            <a:endParaRPr lang="en-US" dirty="0"/>
          </a:p>
        </p:txBody>
      </p:sp>
    </p:spTree>
    <p:extLst>
      <p:ext uri="{BB962C8B-B14F-4D97-AF65-F5344CB8AC3E}">
        <p14:creationId xmlns:p14="http://schemas.microsoft.com/office/powerpoint/2010/main" val="2738123641"/>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Lst>
  <p:hf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8DC6A1-42AA-4BA0-A3A9-4E4F57553E65}" type="datetime1">
              <a:rPr lang="en-US" smtClean="0"/>
              <a:t>11/13/2023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58A7CE-F400-7B46-9E16-10D36E8C32FD}" type="slidenum">
              <a:rPr lang="en-US" smtClean="0"/>
              <a:pPr/>
              <a:t>‹#›</a:t>
            </a:fld>
            <a:endParaRPr lang="en-US" dirty="0"/>
          </a:p>
        </p:txBody>
      </p:sp>
    </p:spTree>
    <p:extLst>
      <p:ext uri="{BB962C8B-B14F-4D97-AF65-F5344CB8AC3E}">
        <p14:creationId xmlns:p14="http://schemas.microsoft.com/office/powerpoint/2010/main" val="1852366100"/>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 id="2147483905" r:id="rId13"/>
    <p:sldLayoutId id="2147483906" r:id="rId14"/>
    <p:sldLayoutId id="2147483907" r:id="rId15"/>
    <p:sldLayoutId id="2147483908" r:id="rId16"/>
    <p:sldLayoutId id="2147483909" r:id="rId17"/>
    <p:sldLayoutId id="2147483910" r:id="rId18"/>
    <p:sldLayoutId id="2147483911" r:id="rId19"/>
    <p:sldLayoutId id="2147483912" r:id="rId20"/>
    <p:sldLayoutId id="2147483913" r:id="rId21"/>
    <p:sldLayoutId id="2147483914" r:id="rId22"/>
    <p:sldLayoutId id="2147483915" r:id="rId23"/>
    <p:sldLayoutId id="2147483916"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s://www.epa.gov/endangered-species/bulletins-live-two-view-bulletins"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hyperlink" Target="mailto:espp@epa.gov"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6.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www.vdacs.virginia.gov/pesticides.shtml"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hyperlink" Target="https://www.vdacs.virginia.gov/pesticides.s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hyperlink" Target="http://www.vdacs.virginia.gov/pesticide-collection.shtml"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3.emf"/><Relationship Id="rId4" Type="http://schemas.openxmlformats.org/officeDocument/2006/relationships/image" Target="../media/image12.emf"/></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vdacs.virginia.gov/pesticide-container-recycling.shtml"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16.emf"/><Relationship Id="rId4" Type="http://schemas.openxmlformats.org/officeDocument/2006/relationships/image" Target="../media/image15.em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hyperlink" Target="mailto:opsclrt.vdacs@vdacs.virginia.gov" TargetMode="Externa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hyperlink" Target="mailto:opsclrt.vdacs@vdacs.virginia.gov"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52.xml.rels><?xml version="1.0" encoding="UTF-8" standalone="yes"?>
<Relationships xmlns="http://schemas.openxmlformats.org/package/2006/relationships"><Relationship Id="rId8" Type="http://schemas.openxmlformats.org/officeDocument/2006/relationships/hyperlink" Target="http://www.vdacs.virginia.gov/pesticides.shtml" TargetMode="External"/><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hyperlink" Target="mailto:opsclrt.vdacs@vdacs.virginia.gov"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hyperlink" Target="mailto:Marlene.Larios@vdacs.Virginia.gov" TargetMode="External"/><Relationship Id="rId5" Type="http://schemas.openxmlformats.org/officeDocument/2006/relationships/hyperlink" Target="http://www.pesticideresources.org/" TargetMode="External"/><Relationship Id="rId4" Type="http://schemas.openxmlformats.org/officeDocument/2006/relationships/hyperlink" Target="https://www.epa.gov/pesticide-worker-safety/agricultural-worker-protection-standard-wps"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s://forms.office.com/r/RMZUttunt4" TargetMode="External"/><Relationship Id="rId2" Type="http://schemas.openxmlformats.org/officeDocument/2006/relationships/image" Target="../media/image38.png"/><Relationship Id="rId1" Type="http://schemas.openxmlformats.org/officeDocument/2006/relationships/slideLayout" Target="../slideLayouts/slideLayout1.xml"/><Relationship Id="rId6" Type="http://schemas.openxmlformats.org/officeDocument/2006/relationships/image" Target="../media/image40.gif"/><Relationship Id="rId5" Type="http://schemas.openxmlformats.org/officeDocument/2006/relationships/hyperlink" Target="mailto:MidAtlanticWPSSafety@telamon.org" TargetMode="External"/><Relationship Id="rId4" Type="http://schemas.openxmlformats.org/officeDocument/2006/relationships/image" Target="../media/image39.png"/></Relationships>
</file>

<file path=ppt/slides/_rels/slide59.xml.rels><?xml version="1.0" encoding="UTF-8" standalone="yes"?>
<Relationships xmlns="http://schemas.openxmlformats.org/package/2006/relationships"><Relationship Id="rId8" Type="http://schemas.openxmlformats.org/officeDocument/2006/relationships/hyperlink" Target="http://www.vdacs.virginia.gov/pesticides.shtml" TargetMode="Externa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hyperlink" Target="mailto:opsclrt.vdacs@vdacs.virginia.gov"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7D3A4E0-C908-4EA9-ABDF-E82AD6BDE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1600200" y="2363323"/>
            <a:ext cx="8991600" cy="1692771"/>
          </a:xfrm>
        </p:spPr>
        <p:txBody>
          <a:bodyPr>
            <a:normAutofit/>
          </a:bodyPr>
          <a:lstStyle/>
          <a:p>
            <a:r>
              <a:rPr lang="en-US" sz="2400" b="1" dirty="0">
                <a:latin typeface="+mn-lt"/>
              </a:rPr>
              <a:t>2023-2024</a:t>
            </a:r>
            <a:br>
              <a:rPr lang="en-US" sz="2400" b="1" dirty="0">
                <a:latin typeface="+mn-lt"/>
              </a:rPr>
            </a:br>
            <a:br>
              <a:rPr lang="en-US" sz="2400" b="1" dirty="0">
                <a:latin typeface="+mn-lt"/>
              </a:rPr>
            </a:br>
            <a:r>
              <a:rPr lang="en-US" sz="2400" b="1" dirty="0">
                <a:latin typeface="+mn-lt"/>
              </a:rPr>
              <a:t>Pesticide Regulatory Update </a:t>
            </a:r>
            <a:br>
              <a:rPr lang="en-US" sz="2400" b="1" dirty="0">
                <a:latin typeface="+mn-lt"/>
              </a:rPr>
            </a:br>
            <a:endParaRPr lang="en-US" sz="2400" b="1" dirty="0">
              <a:latin typeface="+mn-lt"/>
            </a:endParaRPr>
          </a:p>
        </p:txBody>
      </p:sp>
      <p:sp>
        <p:nvSpPr>
          <p:cNvPr id="3" name="Subtitle 2"/>
          <p:cNvSpPr>
            <a:spLocks noGrp="1"/>
          </p:cNvSpPr>
          <p:nvPr>
            <p:ph type="subTitle" idx="1"/>
          </p:nvPr>
        </p:nvSpPr>
        <p:spPr>
          <a:xfrm>
            <a:off x="6096001" y="5020500"/>
            <a:ext cx="6095999" cy="1380300"/>
          </a:xfrm>
        </p:spPr>
        <p:txBody>
          <a:bodyPr>
            <a:normAutofit/>
          </a:bodyPr>
          <a:lstStyle/>
          <a:p>
            <a:pPr algn="r">
              <a:lnSpc>
                <a:spcPct val="90000"/>
              </a:lnSpc>
            </a:pPr>
            <a:endParaRPr lang="en-US" sz="1000" dirty="0">
              <a:solidFill>
                <a:schemeClr val="bg1"/>
              </a:solidFill>
            </a:endParaRPr>
          </a:p>
          <a:p>
            <a:pPr algn="l">
              <a:lnSpc>
                <a:spcPct val="90000"/>
              </a:lnSpc>
            </a:pPr>
            <a:r>
              <a:rPr lang="en-US" sz="1600" b="1" dirty="0">
                <a:solidFill>
                  <a:schemeClr val="bg1"/>
                </a:solidFill>
              </a:rPr>
              <a:t>Virginia Department of Agriculture and Consumer Services</a:t>
            </a:r>
          </a:p>
          <a:p>
            <a:pPr algn="l">
              <a:lnSpc>
                <a:spcPct val="90000"/>
              </a:lnSpc>
            </a:pPr>
            <a:r>
              <a:rPr lang="en-US" sz="1600" b="1" dirty="0">
                <a:solidFill>
                  <a:schemeClr val="bg1"/>
                </a:solidFill>
              </a:rPr>
              <a:t>Office of Pesticide Services</a:t>
            </a:r>
          </a:p>
        </p:txBody>
      </p:sp>
      <p:sp>
        <p:nvSpPr>
          <p:cNvPr id="6" name="Slide Number Placeholder 5">
            <a:extLst>
              <a:ext uri="{FF2B5EF4-FFF2-40B4-BE49-F238E27FC236}">
                <a16:creationId xmlns:a16="http://schemas.microsoft.com/office/drawing/2014/main" id="{2475CA6E-CCAB-84FE-C07B-E3123450849A}"/>
              </a:ext>
            </a:extLst>
          </p:cNvPr>
          <p:cNvSpPr>
            <a:spLocks noGrp="1"/>
          </p:cNvSpPr>
          <p:nvPr>
            <p:ph type="sldNum" sz="quarter" idx="12"/>
          </p:nvPr>
        </p:nvSpPr>
        <p:spPr/>
        <p:txBody>
          <a:bodyPr/>
          <a:lstStyle/>
          <a:p>
            <a:fld id="{F570B3D5-320C-44A2-81BF-BC1224605DE1}" type="slidenum">
              <a:rPr lang="en-US" smtClean="0"/>
              <a:t>1</a:t>
            </a:fld>
            <a:endParaRPr lang="en-US" dirty="0"/>
          </a:p>
        </p:txBody>
      </p:sp>
    </p:spTree>
    <p:extLst>
      <p:ext uri="{BB962C8B-B14F-4D97-AF65-F5344CB8AC3E}">
        <p14:creationId xmlns:p14="http://schemas.microsoft.com/office/powerpoint/2010/main" val="3122047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21343" y="1444753"/>
            <a:ext cx="4379439" cy="3968496"/>
          </a:xfrm>
          <a:prstGeom prst="rect">
            <a:avLst/>
          </a:prstGeom>
          <a:solidFill>
            <a:schemeClr val="accent2"/>
          </a:solidFill>
          <a:ln w="190500" cap="sq" cmpd="thinThick">
            <a:solidFill>
              <a:schemeClr val="accent2"/>
            </a:solidFill>
            <a:miter lim="800000"/>
          </a:ln>
        </p:spPr>
        <p:txBody>
          <a:bodyPr wrap="square" anchor="ctr">
            <a:normAutofit/>
          </a:bodyPr>
          <a:lstStyle/>
          <a:p>
            <a:r>
              <a:rPr lang="en-US" sz="3200" b="1" dirty="0">
                <a:solidFill>
                  <a:schemeClr val="tx1"/>
                </a:solidFill>
                <a:latin typeface="+mn-lt"/>
              </a:rPr>
              <a:t>The Label is the Law</a:t>
            </a:r>
          </a:p>
        </p:txBody>
      </p:sp>
      <p:sp>
        <p:nvSpPr>
          <p:cNvPr id="5" name="Content Placeholder 4"/>
          <p:cNvSpPr>
            <a:spLocks noGrp="1"/>
          </p:cNvSpPr>
          <p:nvPr>
            <p:ph idx="1"/>
          </p:nvPr>
        </p:nvSpPr>
        <p:spPr>
          <a:xfrm>
            <a:off x="6095999" y="1444752"/>
            <a:ext cx="4816392" cy="3968496"/>
          </a:xfrm>
        </p:spPr>
        <p:txBody>
          <a:bodyPr anchor="ctr">
            <a:normAutofit/>
          </a:bodyPr>
          <a:lstStyle/>
          <a:p>
            <a:pPr marL="0" indent="0" algn="ctr">
              <a:buNone/>
            </a:pPr>
            <a:r>
              <a:rPr lang="en-US" sz="2000" b="1" dirty="0">
                <a:solidFill>
                  <a:srgbClr val="C00000"/>
                </a:solidFill>
              </a:rPr>
              <a:t>ALWAYS READ AND FOLLOW PESTICIDE PRODUCT LABELING</a:t>
            </a:r>
          </a:p>
          <a:p>
            <a:pPr marL="0" indent="0">
              <a:buNone/>
            </a:pPr>
            <a:endParaRPr lang="en-US" dirty="0">
              <a:solidFill>
                <a:schemeClr val="tx1">
                  <a:lumMod val="75000"/>
                  <a:lumOff val="25000"/>
                </a:schemeClr>
              </a:solidFill>
            </a:endParaRPr>
          </a:p>
          <a:p>
            <a:pPr marL="0" indent="0" algn="ctr">
              <a:buNone/>
            </a:pPr>
            <a:r>
              <a:rPr lang="en-US" sz="2000" b="1" i="1" dirty="0">
                <a:solidFill>
                  <a:schemeClr val="tx1">
                    <a:lumMod val="75000"/>
                    <a:lumOff val="25000"/>
                  </a:schemeClr>
                </a:solidFill>
              </a:rPr>
              <a:t>“It is a violation of Federal and state law to use any pesticide product in a manner inconsistent with its labeling.​​​​​​​​​..”</a:t>
            </a:r>
          </a:p>
          <a:p>
            <a:endParaRPr lang="en-US" dirty="0">
              <a:solidFill>
                <a:schemeClr val="tx1">
                  <a:lumMod val="75000"/>
                  <a:lumOff val="25000"/>
                </a:schemeClr>
              </a:solidFill>
            </a:endParaRPr>
          </a:p>
        </p:txBody>
      </p:sp>
      <p:sp>
        <p:nvSpPr>
          <p:cNvPr id="4" name="Slide Number Placeholder 3"/>
          <p:cNvSpPr>
            <a:spLocks noGrp="1"/>
          </p:cNvSpPr>
          <p:nvPr>
            <p:ph type="sldNum" sz="quarter" idx="12"/>
          </p:nvPr>
        </p:nvSpPr>
        <p:spPr>
          <a:xfrm>
            <a:off x="10758922" y="6217920"/>
            <a:ext cx="365760" cy="365760"/>
          </a:xfrm>
        </p:spPr>
        <p:txBody>
          <a:bodyPr>
            <a:normAutofit/>
          </a:bodyPr>
          <a:lstStyle/>
          <a:p>
            <a:pPr>
              <a:lnSpc>
                <a:spcPct val="90000"/>
              </a:lnSpc>
              <a:spcAft>
                <a:spcPts val="600"/>
              </a:spcAft>
            </a:pPr>
            <a:fld id="{F570B3D5-320C-44A2-81BF-BC1224605DE1}" type="slidenum">
              <a:rPr lang="en-US" smtClean="0"/>
              <a:pPr>
                <a:lnSpc>
                  <a:spcPct val="90000"/>
                </a:lnSpc>
                <a:spcAft>
                  <a:spcPts val="600"/>
                </a:spcAft>
              </a:pPr>
              <a:t>10</a:t>
            </a:fld>
            <a:endParaRPr lang="en-US" dirty="0"/>
          </a:p>
        </p:txBody>
      </p:sp>
    </p:spTree>
    <p:extLst>
      <p:ext uri="{BB962C8B-B14F-4D97-AF65-F5344CB8AC3E}">
        <p14:creationId xmlns:p14="http://schemas.microsoft.com/office/powerpoint/2010/main" val="4167104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088" y="644652"/>
            <a:ext cx="8497824" cy="1188720"/>
          </a:xfrm>
        </p:spPr>
        <p:txBody>
          <a:bodyPr/>
          <a:lstStyle/>
          <a:p>
            <a:pPr algn="ctr"/>
            <a:r>
              <a:rPr lang="en-US" b="1" i="1" dirty="0">
                <a:latin typeface="+mn-lt"/>
              </a:rPr>
              <a:t>The Label is the Law – “Pesticide Use”</a:t>
            </a:r>
          </a:p>
        </p:txBody>
      </p:sp>
      <p:sp>
        <p:nvSpPr>
          <p:cNvPr id="3" name="Content Placeholder 2"/>
          <p:cNvSpPr>
            <a:spLocks noGrp="1"/>
          </p:cNvSpPr>
          <p:nvPr>
            <p:ph idx="1"/>
          </p:nvPr>
        </p:nvSpPr>
        <p:spPr>
          <a:xfrm>
            <a:off x="1569720" y="2031492"/>
            <a:ext cx="9296400" cy="4430268"/>
          </a:xfrm>
        </p:spPr>
        <p:txBody>
          <a:bodyPr>
            <a:normAutofit fontScale="92500" lnSpcReduction="10000"/>
          </a:bodyPr>
          <a:lstStyle/>
          <a:p>
            <a:r>
              <a:rPr lang="en-US" sz="2400" dirty="0"/>
              <a:t>In Virginia, "</a:t>
            </a:r>
            <a:r>
              <a:rPr lang="en-US" sz="2400" b="1" i="1" dirty="0">
                <a:solidFill>
                  <a:srgbClr val="C00000"/>
                </a:solidFill>
              </a:rPr>
              <a:t>pesticide use</a:t>
            </a:r>
            <a:r>
              <a:rPr lang="en-US" sz="2400" dirty="0"/>
              <a:t>" is defined as the application or supervision of an application of a pesticide. </a:t>
            </a:r>
          </a:p>
          <a:p>
            <a:endParaRPr lang="en-US" sz="2400" dirty="0"/>
          </a:p>
          <a:p>
            <a:r>
              <a:rPr lang="en-US" sz="2400" dirty="0"/>
              <a:t>This includes </a:t>
            </a:r>
            <a:r>
              <a:rPr lang="en-US" sz="2400" b="1" dirty="0">
                <a:solidFill>
                  <a:srgbClr val="C00000"/>
                </a:solidFill>
              </a:rPr>
              <a:t>all of the routine activities </a:t>
            </a:r>
            <a:r>
              <a:rPr lang="en-US" sz="2400" dirty="0"/>
              <a:t>that are part of a normal pesticide application:</a:t>
            </a:r>
          </a:p>
          <a:p>
            <a:pPr lvl="1"/>
            <a:r>
              <a:rPr lang="en-US" sz="2000" dirty="0"/>
              <a:t>mixing, </a:t>
            </a:r>
          </a:p>
          <a:p>
            <a:pPr lvl="1"/>
            <a:r>
              <a:rPr lang="en-US" sz="2000" dirty="0"/>
              <a:t>loading, </a:t>
            </a:r>
          </a:p>
          <a:p>
            <a:pPr lvl="1"/>
            <a:r>
              <a:rPr lang="en-US" sz="2000" dirty="0"/>
              <a:t>applying,</a:t>
            </a:r>
          </a:p>
          <a:p>
            <a:pPr lvl="1"/>
            <a:r>
              <a:rPr lang="en-US" sz="2000" dirty="0"/>
              <a:t>handling a pesticide after the container seal is broken,</a:t>
            </a:r>
          </a:p>
          <a:p>
            <a:pPr lvl="1"/>
            <a:r>
              <a:rPr lang="en-US" sz="2000" dirty="0"/>
              <a:t>clean up, and </a:t>
            </a:r>
          </a:p>
          <a:p>
            <a:pPr lvl="1"/>
            <a:r>
              <a:rPr lang="en-US" sz="2000" dirty="0"/>
              <a:t>storage and disposal of excess product &amp; empty containers. </a:t>
            </a:r>
          </a:p>
          <a:p>
            <a:pPr lvl="1"/>
            <a:endParaRPr lang="en-US" dirty="0"/>
          </a:p>
        </p:txBody>
      </p:sp>
      <p:sp>
        <p:nvSpPr>
          <p:cNvPr id="4" name="Slide Number Placeholder 3"/>
          <p:cNvSpPr>
            <a:spLocks noGrp="1"/>
          </p:cNvSpPr>
          <p:nvPr>
            <p:ph type="sldNum" sz="quarter" idx="12"/>
          </p:nvPr>
        </p:nvSpPr>
        <p:spPr/>
        <p:txBody>
          <a:bodyPr/>
          <a:lstStyle/>
          <a:p>
            <a:fld id="{F570B3D5-320C-44A2-81BF-BC1224605DE1}" type="slidenum">
              <a:rPr lang="en-US" smtClean="0"/>
              <a:t>11</a:t>
            </a:fld>
            <a:endParaRPr lang="en-US" dirty="0"/>
          </a:p>
        </p:txBody>
      </p:sp>
    </p:spTree>
    <p:extLst>
      <p:ext uri="{BB962C8B-B14F-4D97-AF65-F5344CB8AC3E}">
        <p14:creationId xmlns:p14="http://schemas.microsoft.com/office/powerpoint/2010/main" val="4151896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40080" y="2681105"/>
            <a:ext cx="3401568" cy="1495794"/>
          </a:xfrm>
          <a:solidFill>
            <a:srgbClr val="FFFFFF"/>
          </a:solidFill>
          <a:ln>
            <a:solidFill>
              <a:srgbClr val="262626"/>
            </a:solidFill>
          </a:ln>
        </p:spPr>
        <p:txBody>
          <a:bodyPr>
            <a:normAutofit/>
          </a:bodyPr>
          <a:lstStyle/>
          <a:p>
            <a:r>
              <a:rPr lang="en-US" b="1" i="1" dirty="0">
                <a:latin typeface="+mn-lt"/>
              </a:rPr>
              <a:t>The Label…</a:t>
            </a:r>
          </a:p>
        </p:txBody>
      </p:sp>
      <p:sp useBgFill="1">
        <p:nvSpPr>
          <p:cNvPr id="12" name="Rectangle 11">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p:cNvSpPr>
            <a:spLocks noGrp="1"/>
          </p:cNvSpPr>
          <p:nvPr>
            <p:ph type="sldNum" sz="quarter" idx="12"/>
          </p:nvPr>
        </p:nvSpPr>
        <p:spPr>
          <a:xfrm>
            <a:off x="10758922" y="6217920"/>
            <a:ext cx="365760" cy="365760"/>
          </a:xfrm>
        </p:spPr>
        <p:txBody>
          <a:bodyPr>
            <a:normAutofit/>
          </a:bodyPr>
          <a:lstStyle/>
          <a:p>
            <a:pPr>
              <a:lnSpc>
                <a:spcPct val="90000"/>
              </a:lnSpc>
              <a:spcAft>
                <a:spcPts val="600"/>
              </a:spcAft>
            </a:pPr>
            <a:fld id="{F570B3D5-320C-44A2-81BF-BC1224605DE1}" type="slidenum">
              <a:rPr lang="en-US" smtClean="0"/>
              <a:pPr>
                <a:lnSpc>
                  <a:spcPct val="90000"/>
                </a:lnSpc>
                <a:spcAft>
                  <a:spcPts val="600"/>
                </a:spcAft>
              </a:pPr>
              <a:t>12</a:t>
            </a:fld>
            <a:endParaRPr lang="en-US" dirty="0"/>
          </a:p>
        </p:txBody>
      </p:sp>
      <p:graphicFrame>
        <p:nvGraphicFramePr>
          <p:cNvPr id="6" name="Content Placeholder 2">
            <a:extLst>
              <a:ext uri="{FF2B5EF4-FFF2-40B4-BE49-F238E27FC236}">
                <a16:creationId xmlns:a16="http://schemas.microsoft.com/office/drawing/2014/main" id="{BB680DD9-5F87-C84A-AB78-AC2EBFECC7B1}"/>
              </a:ext>
            </a:extLst>
          </p:cNvPr>
          <p:cNvGraphicFramePr>
            <a:graphicFrameLocks noGrp="1"/>
          </p:cNvGraphicFramePr>
          <p:nvPr>
            <p:ph idx="1"/>
            <p:extLst>
              <p:ext uri="{D42A27DB-BD31-4B8C-83A1-F6EECF244321}">
                <p14:modId xmlns:p14="http://schemas.microsoft.com/office/powerpoint/2010/main" val="1323870682"/>
              </p:ext>
            </p:extLst>
          </p:nvPr>
        </p:nvGraphicFramePr>
        <p:xfrm>
          <a:off x="5397500" y="639763"/>
          <a:ext cx="6151563" cy="52768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6536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78CF1-61A5-FE4C-D956-D0175D35E706}"/>
              </a:ext>
            </a:extLst>
          </p:cNvPr>
          <p:cNvSpPr>
            <a:spLocks noGrp="1"/>
          </p:cNvSpPr>
          <p:nvPr>
            <p:ph type="title"/>
          </p:nvPr>
        </p:nvSpPr>
        <p:spPr>
          <a:xfrm>
            <a:off x="839788" y="304165"/>
            <a:ext cx="10515600" cy="782003"/>
          </a:xfrm>
        </p:spPr>
        <p:txBody>
          <a:bodyPr>
            <a:normAutofit fontScale="90000"/>
          </a:bodyPr>
          <a:lstStyle/>
          <a:p>
            <a:pPr algn="ctr"/>
            <a:br>
              <a:rPr lang="en-US" b="1" dirty="0"/>
            </a:br>
            <a:r>
              <a:rPr lang="en-US" b="1" dirty="0"/>
              <a:t>the pesticide Label</a:t>
            </a:r>
            <a:br>
              <a:rPr lang="en-US" b="1" dirty="0"/>
            </a:br>
            <a:r>
              <a:rPr lang="en-US" b="1" dirty="0"/>
              <a:t>the Intersect of ESA &amp; FIFRA</a:t>
            </a:r>
            <a:br>
              <a:rPr lang="en-US" b="1" dirty="0"/>
            </a:br>
            <a:endParaRPr lang="en-US" b="1" dirty="0"/>
          </a:p>
        </p:txBody>
      </p:sp>
      <p:sp>
        <p:nvSpPr>
          <p:cNvPr id="4" name="Text Placeholder 3">
            <a:extLst>
              <a:ext uri="{FF2B5EF4-FFF2-40B4-BE49-F238E27FC236}">
                <a16:creationId xmlns:a16="http://schemas.microsoft.com/office/drawing/2014/main" id="{12D8B268-5F42-35FC-E3FB-0DEBE2B8CBFF}"/>
              </a:ext>
            </a:extLst>
          </p:cNvPr>
          <p:cNvSpPr>
            <a:spLocks noGrp="1"/>
          </p:cNvSpPr>
          <p:nvPr>
            <p:ph type="body" idx="1"/>
          </p:nvPr>
        </p:nvSpPr>
        <p:spPr>
          <a:xfrm>
            <a:off x="655320" y="1299050"/>
            <a:ext cx="5157787" cy="823912"/>
          </a:xfrm>
        </p:spPr>
        <p:txBody>
          <a:bodyPr>
            <a:normAutofit/>
          </a:bodyPr>
          <a:lstStyle/>
          <a:p>
            <a:pPr algn="ctr"/>
            <a:r>
              <a:rPr lang="en-US" b="1" i="1" dirty="0">
                <a:solidFill>
                  <a:schemeClr val="tx1"/>
                </a:solidFill>
              </a:rPr>
              <a:t>Endangered Species Act</a:t>
            </a:r>
          </a:p>
        </p:txBody>
      </p:sp>
      <p:sp>
        <p:nvSpPr>
          <p:cNvPr id="5" name="Content Placeholder 4">
            <a:extLst>
              <a:ext uri="{FF2B5EF4-FFF2-40B4-BE49-F238E27FC236}">
                <a16:creationId xmlns:a16="http://schemas.microsoft.com/office/drawing/2014/main" id="{754571C4-7F61-3D1D-87D0-A124CEF03F0D}"/>
              </a:ext>
            </a:extLst>
          </p:cNvPr>
          <p:cNvSpPr>
            <a:spLocks noGrp="1"/>
          </p:cNvSpPr>
          <p:nvPr>
            <p:ph sz="half" idx="2"/>
          </p:nvPr>
        </p:nvSpPr>
        <p:spPr>
          <a:xfrm>
            <a:off x="6549372" y="2256349"/>
            <a:ext cx="5157787" cy="4039711"/>
          </a:xfrm>
        </p:spPr>
        <p:txBody>
          <a:bodyPr>
            <a:normAutofit lnSpcReduction="10000"/>
          </a:bodyPr>
          <a:lstStyle/>
          <a:p>
            <a:r>
              <a:rPr lang="en-US" sz="1800" dirty="0"/>
              <a:t>“</a:t>
            </a:r>
            <a:r>
              <a:rPr lang="en-US" sz="1800" i="1" dirty="0">
                <a:solidFill>
                  <a:srgbClr val="FF0000"/>
                </a:solidFill>
              </a:rPr>
              <a:t>Actions</a:t>
            </a:r>
            <a:r>
              <a:rPr lang="en-US" sz="1800" dirty="0"/>
              <a:t>” for EPA are all pesticide registration decisions (new or registration review).</a:t>
            </a:r>
          </a:p>
          <a:p>
            <a:pPr lvl="1"/>
            <a:r>
              <a:rPr lang="en-US" sz="1800" dirty="0">
                <a:solidFill>
                  <a:srgbClr val="1B1B1B"/>
                </a:solidFill>
              </a:rPr>
              <a:t>P</a:t>
            </a:r>
            <a:r>
              <a:rPr lang="en-US" sz="1800" b="0" i="0" dirty="0">
                <a:solidFill>
                  <a:srgbClr val="1B1B1B"/>
                </a:solidFill>
                <a:effectLst/>
              </a:rPr>
              <a:t>esticides are one of many factors that can contribute to population declines of listed species.</a:t>
            </a:r>
          </a:p>
          <a:p>
            <a:r>
              <a:rPr lang="en-US" sz="1800" dirty="0">
                <a:solidFill>
                  <a:srgbClr val="1B1B1B"/>
                </a:solidFill>
              </a:rPr>
              <a:t>Risk/Benefit Act</a:t>
            </a:r>
          </a:p>
          <a:p>
            <a:pPr lvl="1"/>
            <a:r>
              <a:rPr lang="en-US" sz="1800" dirty="0">
                <a:solidFill>
                  <a:srgbClr val="1B1B1B"/>
                </a:solidFill>
              </a:rPr>
              <a:t>M</a:t>
            </a:r>
            <a:r>
              <a:rPr lang="en-US" sz="1800" b="0" i="0" dirty="0">
                <a:solidFill>
                  <a:srgbClr val="1B1B1B"/>
                </a:solidFill>
                <a:effectLst/>
              </a:rPr>
              <a:t>any pesticide products and amendments that require EPA assessment and over 1,600 listed species in the United States. </a:t>
            </a:r>
          </a:p>
          <a:p>
            <a:pPr lvl="1"/>
            <a:r>
              <a:rPr lang="en-US" sz="1800" dirty="0">
                <a:solidFill>
                  <a:srgbClr val="1B1B1B"/>
                </a:solidFill>
              </a:rPr>
              <a:t>I</a:t>
            </a:r>
            <a:r>
              <a:rPr lang="en-US" sz="1800" b="0" i="0" dirty="0">
                <a:solidFill>
                  <a:srgbClr val="1B1B1B"/>
                </a:solidFill>
                <a:effectLst/>
              </a:rPr>
              <a:t>nformation on the vulnerability, biology, and location of many of these species is limited, especially information on how pesticides may impact their survival</a:t>
            </a:r>
            <a:endParaRPr lang="en-US" sz="1800" dirty="0">
              <a:solidFill>
                <a:srgbClr val="1B1B1B"/>
              </a:solidFill>
            </a:endParaRPr>
          </a:p>
        </p:txBody>
      </p:sp>
      <p:sp>
        <p:nvSpPr>
          <p:cNvPr id="6" name="Text Placeholder 5">
            <a:extLst>
              <a:ext uri="{FF2B5EF4-FFF2-40B4-BE49-F238E27FC236}">
                <a16:creationId xmlns:a16="http://schemas.microsoft.com/office/drawing/2014/main" id="{1745D5AB-28E0-A5D4-C1C4-627A181379AE}"/>
              </a:ext>
            </a:extLst>
          </p:cNvPr>
          <p:cNvSpPr>
            <a:spLocks noGrp="1"/>
          </p:cNvSpPr>
          <p:nvPr>
            <p:ph type="body" sz="quarter" idx="3"/>
          </p:nvPr>
        </p:nvSpPr>
        <p:spPr>
          <a:xfrm>
            <a:off x="6353492" y="1269851"/>
            <a:ext cx="5183188" cy="782003"/>
          </a:xfrm>
        </p:spPr>
        <p:txBody>
          <a:bodyPr>
            <a:noAutofit/>
          </a:bodyPr>
          <a:lstStyle/>
          <a:p>
            <a:pPr algn="ctr">
              <a:lnSpc>
                <a:spcPct val="100000"/>
              </a:lnSpc>
              <a:spcBef>
                <a:spcPts val="0"/>
              </a:spcBef>
            </a:pPr>
            <a:r>
              <a:rPr lang="en-US" b="1" i="1" dirty="0">
                <a:solidFill>
                  <a:schemeClr val="tx1"/>
                </a:solidFill>
              </a:rPr>
              <a:t>Federal Insecticide, Fungicide, </a:t>
            </a:r>
          </a:p>
          <a:p>
            <a:pPr algn="ctr">
              <a:lnSpc>
                <a:spcPct val="100000"/>
              </a:lnSpc>
              <a:spcBef>
                <a:spcPts val="0"/>
              </a:spcBef>
            </a:pPr>
            <a:r>
              <a:rPr lang="en-US" b="1" i="1" dirty="0">
                <a:solidFill>
                  <a:schemeClr val="tx1"/>
                </a:solidFill>
              </a:rPr>
              <a:t>and Rodenticide Act</a:t>
            </a:r>
          </a:p>
        </p:txBody>
      </p:sp>
      <p:sp>
        <p:nvSpPr>
          <p:cNvPr id="7" name="Content Placeholder 6">
            <a:extLst>
              <a:ext uri="{FF2B5EF4-FFF2-40B4-BE49-F238E27FC236}">
                <a16:creationId xmlns:a16="http://schemas.microsoft.com/office/drawing/2014/main" id="{E8B36D9D-7E7C-9A1D-54B4-4178EC6A449B}"/>
              </a:ext>
            </a:extLst>
          </p:cNvPr>
          <p:cNvSpPr>
            <a:spLocks noGrp="1"/>
          </p:cNvSpPr>
          <p:nvPr>
            <p:ph sz="quarter" idx="4"/>
          </p:nvPr>
        </p:nvSpPr>
        <p:spPr>
          <a:xfrm>
            <a:off x="655320" y="2253590"/>
            <a:ext cx="5183188" cy="4430873"/>
          </a:xfrm>
        </p:spPr>
        <p:txBody>
          <a:bodyPr>
            <a:normAutofit lnSpcReduction="10000"/>
          </a:bodyPr>
          <a:lstStyle/>
          <a:p>
            <a:r>
              <a:rPr lang="en-US" sz="1800" b="0" i="0" dirty="0">
                <a:solidFill>
                  <a:srgbClr val="1B1B1B"/>
                </a:solidFill>
                <a:effectLst/>
              </a:rPr>
              <a:t>Provides for the conservation of threatened and endangered plants and animals and the habitats in which they are found.</a:t>
            </a:r>
          </a:p>
          <a:p>
            <a:pPr lvl="1"/>
            <a:r>
              <a:rPr lang="en-US" sz="1800" dirty="0">
                <a:solidFill>
                  <a:srgbClr val="1B1B1B"/>
                </a:solidFill>
              </a:rPr>
              <a:t>US Fish &amp; Wildlife Services (FWS)</a:t>
            </a:r>
          </a:p>
          <a:p>
            <a:pPr lvl="1"/>
            <a:r>
              <a:rPr lang="en-US" sz="1800" dirty="0">
                <a:solidFill>
                  <a:srgbClr val="1B1B1B"/>
                </a:solidFill>
              </a:rPr>
              <a:t>US National Oceanic and Atmospheric Administration (NOAA)</a:t>
            </a:r>
            <a:endParaRPr lang="en-US" sz="1800" b="0" i="0" dirty="0">
              <a:solidFill>
                <a:srgbClr val="1B1B1B"/>
              </a:solidFill>
              <a:effectLst/>
            </a:endParaRPr>
          </a:p>
          <a:p>
            <a:r>
              <a:rPr lang="en-US" sz="1800" b="0" i="0" dirty="0">
                <a:solidFill>
                  <a:srgbClr val="1B1B1B"/>
                </a:solidFill>
                <a:effectLst/>
              </a:rPr>
              <a:t>Requires federal agencies, in consultation with the U.S. Fish and Wildlife Service and/or the NOAA Fisheries Service, to ensure that </a:t>
            </a:r>
            <a:r>
              <a:rPr lang="en-US" sz="1800" b="0" i="1" dirty="0">
                <a:solidFill>
                  <a:srgbClr val="FF0000"/>
                </a:solidFill>
                <a:effectLst/>
              </a:rPr>
              <a:t>actions</a:t>
            </a:r>
            <a:r>
              <a:rPr lang="en-US" sz="1800" b="0" i="0" dirty="0">
                <a:solidFill>
                  <a:srgbClr val="1B1B1B"/>
                </a:solidFill>
                <a:effectLst/>
              </a:rPr>
              <a:t> they authorize, fund, or carry out are </a:t>
            </a:r>
            <a:r>
              <a:rPr lang="en-US" sz="1800" b="0" i="0" u="sng" dirty="0">
                <a:solidFill>
                  <a:srgbClr val="1B1B1B"/>
                </a:solidFill>
                <a:effectLst/>
              </a:rPr>
              <a:t>not likely to jeopardize the continued existence of any listed species or result in the destruction or adverse modification of designated critical habitat of such species.</a:t>
            </a:r>
            <a:endParaRPr lang="en-US" sz="1800" u="sng" dirty="0"/>
          </a:p>
        </p:txBody>
      </p:sp>
      <p:sp>
        <p:nvSpPr>
          <p:cNvPr id="3" name="Slide Number Placeholder 2">
            <a:extLst>
              <a:ext uri="{FF2B5EF4-FFF2-40B4-BE49-F238E27FC236}">
                <a16:creationId xmlns:a16="http://schemas.microsoft.com/office/drawing/2014/main" id="{73005562-3DFD-EABF-C921-71421A5ECC28}"/>
              </a:ext>
            </a:extLst>
          </p:cNvPr>
          <p:cNvSpPr>
            <a:spLocks noGrp="1"/>
          </p:cNvSpPr>
          <p:nvPr>
            <p:ph type="sldNum" sz="quarter" idx="12"/>
          </p:nvPr>
        </p:nvSpPr>
        <p:spPr/>
        <p:txBody>
          <a:bodyPr/>
          <a:lstStyle/>
          <a:p>
            <a:fld id="{F570B3D5-320C-44A2-81BF-BC1224605DE1}" type="slidenum">
              <a:rPr lang="en-US" smtClean="0"/>
              <a:t>13</a:t>
            </a:fld>
            <a:endParaRPr lang="en-US" dirty="0"/>
          </a:p>
        </p:txBody>
      </p:sp>
    </p:spTree>
    <p:extLst>
      <p:ext uri="{BB962C8B-B14F-4D97-AF65-F5344CB8AC3E}">
        <p14:creationId xmlns:p14="http://schemas.microsoft.com/office/powerpoint/2010/main" val="3515885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FC96EC1-B9D1-D40B-9ADB-CBDEA55CB566}"/>
              </a:ext>
            </a:extLst>
          </p:cNvPr>
          <p:cNvSpPr>
            <a:spLocks noGrp="1"/>
          </p:cNvSpPr>
          <p:nvPr>
            <p:ph type="title"/>
          </p:nvPr>
        </p:nvSpPr>
        <p:spPr>
          <a:xfrm>
            <a:off x="572493" y="238539"/>
            <a:ext cx="11018520" cy="1434415"/>
          </a:xfrm>
        </p:spPr>
        <p:txBody>
          <a:bodyPr anchor="b">
            <a:normAutofit/>
          </a:bodyPr>
          <a:lstStyle/>
          <a:p>
            <a:r>
              <a:rPr lang="en-US" sz="5400" dirty="0"/>
              <a:t> </a:t>
            </a: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D694B684-E611-5C93-490C-014C934A9FF4}"/>
              </a:ext>
            </a:extLst>
          </p:cNvPr>
          <p:cNvSpPr>
            <a:spLocks noGrp="1"/>
          </p:cNvSpPr>
          <p:nvPr>
            <p:ph idx="1"/>
          </p:nvPr>
        </p:nvSpPr>
        <p:spPr>
          <a:xfrm>
            <a:off x="572493" y="2071316"/>
            <a:ext cx="6713552" cy="4119172"/>
          </a:xfrm>
        </p:spPr>
        <p:txBody>
          <a:bodyPr anchor="t">
            <a:normAutofit fontScale="92500" lnSpcReduction="20000"/>
          </a:bodyPr>
          <a:lstStyle/>
          <a:p>
            <a:r>
              <a:rPr lang="en-US" sz="1900" dirty="0"/>
              <a:t>If limitations on pesticide use are necessary to protect listed species or their habitats, they will be referenced on the pesticide label.</a:t>
            </a:r>
          </a:p>
          <a:p>
            <a:r>
              <a:rPr lang="en-US" sz="1900" dirty="0"/>
              <a:t>Any limitations in an area are considered Pesticide Use Limitation Area (PULA).</a:t>
            </a:r>
          </a:p>
          <a:p>
            <a:r>
              <a:rPr lang="en-US" sz="1900" dirty="0"/>
              <a:t>PULA’s are contained within Endangered Species Protection Program (ESPP) Bulletins and are accessed through </a:t>
            </a:r>
            <a:r>
              <a:rPr lang="en-US" sz="1900" b="1" dirty="0">
                <a:hlinkClick r:id="rId3"/>
              </a:rPr>
              <a:t>Bulletins Live! Two</a:t>
            </a:r>
            <a:endParaRPr lang="en-US" sz="1900" b="1" dirty="0"/>
          </a:p>
          <a:p>
            <a:r>
              <a:rPr lang="en-US" sz="1900" dirty="0"/>
              <a:t>A bulletin consists of:</a:t>
            </a:r>
          </a:p>
          <a:p>
            <a:pPr lvl="1"/>
            <a:r>
              <a:rPr lang="en-US" sz="1900" dirty="0"/>
              <a:t>Spatial location of pesticide use limitations</a:t>
            </a:r>
          </a:p>
          <a:p>
            <a:pPr lvl="1"/>
            <a:r>
              <a:rPr lang="en-US" sz="1900" dirty="0"/>
              <a:t>Product/application/formulation information</a:t>
            </a:r>
          </a:p>
          <a:p>
            <a:pPr lvl="1"/>
            <a:r>
              <a:rPr lang="en-US" sz="1900" dirty="0"/>
              <a:t>Limitation/mitigation language</a:t>
            </a:r>
          </a:p>
          <a:p>
            <a:r>
              <a:rPr lang="en-US" sz="1900" b="1" i="1" dirty="0"/>
              <a:t>Bulletins are an extension of the label and are enforceable.</a:t>
            </a:r>
          </a:p>
          <a:p>
            <a:r>
              <a:rPr lang="en-US" sz="1900" dirty="0"/>
              <a:t>Allows for location-specific protections.</a:t>
            </a:r>
          </a:p>
          <a:p>
            <a:r>
              <a:rPr lang="en-US" sz="1900" dirty="0"/>
              <a:t>Bulletins can be converted into a ‘printable’ pdf.</a:t>
            </a:r>
            <a:r>
              <a:rPr lang="en-US" sz="1700" dirty="0"/>
              <a:t>	</a:t>
            </a:r>
          </a:p>
        </p:txBody>
      </p:sp>
      <p:pic>
        <p:nvPicPr>
          <p:cNvPr id="4" name="Picture Placeholder 7" descr="School of gray fish">
            <a:extLst>
              <a:ext uri="{FF2B5EF4-FFF2-40B4-BE49-F238E27FC236}">
                <a16:creationId xmlns:a16="http://schemas.microsoft.com/office/drawing/2014/main" id="{D8F5C04F-1B33-FC1F-CB25-8DB82988D42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46790" r="26994" b="1"/>
          <a:stretch/>
        </p:blipFill>
        <p:spPr>
          <a:xfrm>
            <a:off x="7675658" y="2093976"/>
            <a:ext cx="3741642" cy="3889224"/>
          </a:xfrm>
          <a:prstGeom prst="rect">
            <a:avLst/>
          </a:prstGeom>
        </p:spPr>
      </p:pic>
      <p:sp>
        <p:nvSpPr>
          <p:cNvPr id="5" name="TextBox 4">
            <a:extLst>
              <a:ext uri="{FF2B5EF4-FFF2-40B4-BE49-F238E27FC236}">
                <a16:creationId xmlns:a16="http://schemas.microsoft.com/office/drawing/2014/main" id="{FDF1B9D2-D85D-944B-B341-FD2361DE8EFA}"/>
              </a:ext>
            </a:extLst>
          </p:cNvPr>
          <p:cNvSpPr txBox="1"/>
          <p:nvPr/>
        </p:nvSpPr>
        <p:spPr>
          <a:xfrm>
            <a:off x="1411662" y="641069"/>
            <a:ext cx="92944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The Label &amp; Pesticide Use Limitation Areas</a:t>
            </a:r>
          </a:p>
        </p:txBody>
      </p:sp>
      <p:sp>
        <p:nvSpPr>
          <p:cNvPr id="10" name="Slide Number Placeholder 2">
            <a:extLst>
              <a:ext uri="{FF2B5EF4-FFF2-40B4-BE49-F238E27FC236}">
                <a16:creationId xmlns:a16="http://schemas.microsoft.com/office/drawing/2014/main" id="{6A8024F4-9587-8EAC-7755-20881800ECC3}"/>
              </a:ext>
            </a:extLst>
          </p:cNvPr>
          <p:cNvSpPr txBox="1">
            <a:spLocks/>
          </p:cNvSpPr>
          <p:nvPr/>
        </p:nvSpPr>
        <p:spPr>
          <a:xfrm>
            <a:off x="10758922" y="6190488"/>
            <a:ext cx="365760" cy="393192"/>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457200" rtl="0" eaLnBrk="1" latinLnBrk="0" hangingPunct="1">
              <a:defRPr sz="1100" kern="1200" spc="0"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570B3D5-320C-44A2-81BF-BC1224605DE1}" type="slidenum">
              <a:rPr lang="en-US" smtClean="0">
                <a:latin typeface="Gill Sans MT" panose="020B0502020104020203"/>
              </a:rPr>
              <a:pPr/>
              <a:t>14</a:t>
            </a:fld>
            <a:endParaRPr lang="en-US" dirty="0">
              <a:latin typeface="Gill Sans MT" panose="020B0502020104020203"/>
            </a:endParaRPr>
          </a:p>
        </p:txBody>
      </p:sp>
    </p:spTree>
    <p:extLst>
      <p:ext uri="{BB962C8B-B14F-4D97-AF65-F5344CB8AC3E}">
        <p14:creationId xmlns:p14="http://schemas.microsoft.com/office/powerpoint/2010/main" val="3573608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25">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9">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24527801-9FC9-CD8A-54BF-86EE14425F6E}"/>
              </a:ext>
            </a:extLst>
          </p:cNvPr>
          <p:cNvSpPr>
            <a:spLocks noGrp="1"/>
          </p:cNvSpPr>
          <p:nvPr>
            <p:ph type="title"/>
          </p:nvPr>
        </p:nvSpPr>
        <p:spPr>
          <a:xfrm>
            <a:off x="699713" y="248038"/>
            <a:ext cx="7063721" cy="1159200"/>
          </a:xfrm>
          <a:prstGeom prst="ellipse">
            <a:avLst/>
          </a:prstGeom>
        </p:spPr>
        <p:txBody>
          <a:bodyPr vert="horz" lIns="91440" tIns="45720" rIns="91440" bIns="45720" rtlCol="0" anchor="ctr">
            <a:normAutofit/>
          </a:bodyPr>
          <a:lstStyle/>
          <a:p>
            <a:r>
              <a:rPr lang="en-US" sz="3700" b="1" i="1" kern="1200" dirty="0">
                <a:solidFill>
                  <a:srgbClr val="FFFFFF"/>
                </a:solidFill>
                <a:latin typeface="+mj-lt"/>
                <a:ea typeface="+mj-ea"/>
                <a:cs typeface="+mj-cs"/>
              </a:rPr>
              <a:t>Example Label Language</a:t>
            </a:r>
          </a:p>
        </p:txBody>
      </p:sp>
      <p:sp>
        <p:nvSpPr>
          <p:cNvPr id="19" name="Content Placeholder 18">
            <a:extLst>
              <a:ext uri="{FF2B5EF4-FFF2-40B4-BE49-F238E27FC236}">
                <a16:creationId xmlns:a16="http://schemas.microsoft.com/office/drawing/2014/main" id="{97B69770-ECC1-ACD2-7F84-F4586F916049}"/>
              </a:ext>
            </a:extLst>
          </p:cNvPr>
          <p:cNvSpPr>
            <a:spLocks noGrp="1"/>
          </p:cNvSpPr>
          <p:nvPr>
            <p:ph idx="1"/>
          </p:nvPr>
        </p:nvSpPr>
        <p:spPr>
          <a:xfrm>
            <a:off x="8572499" y="390832"/>
            <a:ext cx="3233585" cy="873612"/>
          </a:xfrm>
        </p:spPr>
        <p:txBody>
          <a:bodyPr vert="horz" lIns="91440" tIns="45720" rIns="91440" bIns="45720" rtlCol="0" anchor="ctr">
            <a:normAutofit/>
          </a:bodyPr>
          <a:lstStyle/>
          <a:p>
            <a:pPr marL="0" indent="0">
              <a:buNone/>
            </a:pPr>
            <a:r>
              <a:rPr lang="en-US" sz="2000" kern="1200" dirty="0">
                <a:solidFill>
                  <a:srgbClr val="FFFFFF"/>
                </a:solidFill>
                <a:latin typeface="+mn-lt"/>
                <a:ea typeface="+mn-ea"/>
                <a:cs typeface="+mn-cs"/>
              </a:rPr>
              <a:t>Enlist Duo (EPA Registration No 62719-649</a:t>
            </a:r>
          </a:p>
        </p:txBody>
      </p:sp>
      <p:pic>
        <p:nvPicPr>
          <p:cNvPr id="3" name="Picture 2">
            <a:extLst>
              <a:ext uri="{FF2B5EF4-FFF2-40B4-BE49-F238E27FC236}">
                <a16:creationId xmlns:a16="http://schemas.microsoft.com/office/drawing/2014/main" id="{726CEEF0-EEA0-72EA-76FA-04FB44E107DE}"/>
              </a:ext>
            </a:extLst>
          </p:cNvPr>
          <p:cNvPicPr>
            <a:picLocks noChangeAspect="1"/>
          </p:cNvPicPr>
          <p:nvPr/>
        </p:nvPicPr>
        <p:blipFill>
          <a:blip r:embed="rId3"/>
          <a:stretch>
            <a:fillRect/>
          </a:stretch>
        </p:blipFill>
        <p:spPr>
          <a:xfrm>
            <a:off x="1412540" y="1822348"/>
            <a:ext cx="9893145" cy="4489552"/>
          </a:xfrm>
          <a:prstGeom prst="rect">
            <a:avLst/>
          </a:prstGeom>
        </p:spPr>
      </p:pic>
      <p:sp>
        <p:nvSpPr>
          <p:cNvPr id="4" name="Slide Number Placeholder 2">
            <a:extLst>
              <a:ext uri="{FF2B5EF4-FFF2-40B4-BE49-F238E27FC236}">
                <a16:creationId xmlns:a16="http://schemas.microsoft.com/office/drawing/2014/main" id="{62F68416-E628-E0AC-4612-C6BAA51A3C64}"/>
              </a:ext>
            </a:extLst>
          </p:cNvPr>
          <p:cNvSpPr txBox="1">
            <a:spLocks/>
          </p:cNvSpPr>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457200" rtl="0" eaLnBrk="1" latinLnBrk="0" hangingPunct="1">
              <a:defRPr sz="1100" kern="1200" spc="0"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570B3D5-320C-44A2-81BF-BC1224605DE1}" type="slidenum">
              <a:rPr lang="en-US" smtClean="0">
                <a:latin typeface="Gill Sans MT" panose="020B0502020104020203"/>
              </a:rPr>
              <a:pPr/>
              <a:t>15</a:t>
            </a:fld>
            <a:endParaRPr lang="en-US" dirty="0">
              <a:latin typeface="Gill Sans MT" panose="020B0502020104020203"/>
            </a:endParaRPr>
          </a:p>
        </p:txBody>
      </p:sp>
    </p:spTree>
    <p:extLst>
      <p:ext uri="{BB962C8B-B14F-4D97-AF65-F5344CB8AC3E}">
        <p14:creationId xmlns:p14="http://schemas.microsoft.com/office/powerpoint/2010/main" val="3189260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5" name="Rectangle 114">
            <a:extLst>
              <a:ext uri="{FF2B5EF4-FFF2-40B4-BE49-F238E27FC236}">
                <a16:creationId xmlns:a16="http://schemas.microsoft.com/office/drawing/2014/main" id="{7D144591-E9E9-4209-8701-3BB48A917D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6C50DA-76C5-5564-6736-F977B69E60BA}"/>
              </a:ext>
            </a:extLst>
          </p:cNvPr>
          <p:cNvSpPr>
            <a:spLocks noGrp="1"/>
          </p:cNvSpPr>
          <p:nvPr>
            <p:ph type="title"/>
          </p:nvPr>
        </p:nvSpPr>
        <p:spPr>
          <a:xfrm>
            <a:off x="8699500" y="375855"/>
            <a:ext cx="2832099" cy="3744887"/>
          </a:xfrm>
        </p:spPr>
        <p:txBody>
          <a:bodyPr vert="horz" lIns="91440" tIns="45720" rIns="91440" bIns="45720" rtlCol="0" anchor="ctr">
            <a:normAutofit/>
          </a:bodyPr>
          <a:lstStyle/>
          <a:p>
            <a:r>
              <a:rPr lang="en-US" sz="5200" b="1" kern="1200" dirty="0">
                <a:solidFill>
                  <a:schemeClr val="tx1"/>
                </a:solidFill>
                <a:latin typeface="+mj-lt"/>
                <a:ea typeface="+mj-ea"/>
                <a:cs typeface="+mj-cs"/>
              </a:rPr>
              <a:t>Accessing ESPP Bulletins</a:t>
            </a:r>
          </a:p>
        </p:txBody>
      </p:sp>
      <p:sp>
        <p:nvSpPr>
          <p:cNvPr id="4" name="Rectangle 3">
            <a:extLst>
              <a:ext uri="{FF2B5EF4-FFF2-40B4-BE49-F238E27FC236}">
                <a16:creationId xmlns:a16="http://schemas.microsoft.com/office/drawing/2014/main" id="{36DBB2AB-291F-EDEA-98AA-0A1DFB2CBBF9}"/>
              </a:ext>
            </a:extLst>
          </p:cNvPr>
          <p:cNvSpPr/>
          <p:nvPr/>
        </p:nvSpPr>
        <p:spPr>
          <a:xfrm>
            <a:off x="838200" y="2798849"/>
            <a:ext cx="10515600" cy="126030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graphicFrame>
        <p:nvGraphicFramePr>
          <p:cNvPr id="77" name="Content Placeholder 2">
            <a:extLst>
              <a:ext uri="{FF2B5EF4-FFF2-40B4-BE49-F238E27FC236}">
                <a16:creationId xmlns:a16="http://schemas.microsoft.com/office/drawing/2014/main" id="{104676E5-F1F7-DEB1-B696-72F0E5CD61FA}"/>
              </a:ext>
            </a:extLst>
          </p:cNvPr>
          <p:cNvGraphicFramePr>
            <a:graphicFrameLocks noGrp="1"/>
          </p:cNvGraphicFramePr>
          <p:nvPr>
            <p:ph idx="1"/>
            <p:extLst>
              <p:ext uri="{D42A27DB-BD31-4B8C-83A1-F6EECF244321}">
                <p14:modId xmlns:p14="http://schemas.microsoft.com/office/powerpoint/2010/main" val="3981529381"/>
              </p:ext>
            </p:extLst>
          </p:nvPr>
        </p:nvGraphicFramePr>
        <p:xfrm>
          <a:off x="573277" y="675376"/>
          <a:ext cx="7962900" cy="44046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D9A50B65-518D-C8B0-F685-1870CF579349}"/>
              </a:ext>
            </a:extLst>
          </p:cNvPr>
          <p:cNvSpPr txBox="1"/>
          <p:nvPr/>
        </p:nvSpPr>
        <p:spPr>
          <a:xfrm>
            <a:off x="573277" y="5281815"/>
            <a:ext cx="9156699" cy="1200329"/>
          </a:xfrm>
          <a:prstGeom prst="rect">
            <a:avLst/>
          </a:prstGeom>
          <a:noFill/>
        </p:spPr>
        <p:txBody>
          <a:bodyPr wrap="square">
            <a:spAutoFit/>
          </a:bodyPr>
          <a:lstStyle/>
          <a:p>
            <a:pPr lvl="0"/>
            <a:r>
              <a:rPr lang="en-US" b="1" i="1" dirty="0">
                <a:solidFill>
                  <a:srgbClr val="FF0000"/>
                </a:solidFill>
              </a:rPr>
              <a:t>If you are not able to access Bulletins Live! Two using your cell phone browser, or if you have other questions, you can contact EPA for assistance at:</a:t>
            </a:r>
          </a:p>
          <a:p>
            <a:pPr lvl="1"/>
            <a:r>
              <a:rPr lang="en-US" b="1" i="1" dirty="0">
                <a:solidFill>
                  <a:srgbClr val="FF0000"/>
                </a:solidFill>
              </a:rPr>
              <a:t> 1) EPA Help Desk Inbox </a:t>
            </a:r>
            <a:r>
              <a:rPr lang="en-US" b="1" i="1" dirty="0">
                <a:solidFill>
                  <a:srgbClr val="FF0000"/>
                </a:solidFill>
                <a:hlinkClick r:id="rId8">
                  <a:extLst>
                    <a:ext uri="{A12FA001-AC4F-418D-AE19-62706E023703}">
                      <ahyp:hlinkClr xmlns:ahyp="http://schemas.microsoft.com/office/drawing/2018/hyperlinkcolor" val="tx"/>
                    </a:ext>
                  </a:extLst>
                </a:hlinkClick>
              </a:rPr>
              <a:t>espp@epa.gov</a:t>
            </a:r>
            <a:r>
              <a:rPr lang="en-US" b="1" i="1" dirty="0">
                <a:solidFill>
                  <a:srgbClr val="FF0000"/>
                </a:solidFill>
              </a:rPr>
              <a:t>;  or</a:t>
            </a:r>
          </a:p>
          <a:p>
            <a:pPr lvl="1"/>
            <a:r>
              <a:rPr lang="en-US" b="1" i="1" dirty="0">
                <a:solidFill>
                  <a:srgbClr val="FF0000"/>
                </a:solidFill>
              </a:rPr>
              <a:t>2) EPA Hotline at 1-844-447-3813. </a:t>
            </a:r>
            <a:endParaRPr lang="en-US" b="1" dirty="0">
              <a:solidFill>
                <a:srgbClr val="FF0000"/>
              </a:solidFill>
            </a:endParaRPr>
          </a:p>
        </p:txBody>
      </p:sp>
      <p:sp>
        <p:nvSpPr>
          <p:cNvPr id="3" name="Slide Number Placeholder 2">
            <a:extLst>
              <a:ext uri="{FF2B5EF4-FFF2-40B4-BE49-F238E27FC236}">
                <a16:creationId xmlns:a16="http://schemas.microsoft.com/office/drawing/2014/main" id="{BEC40771-1301-C5A4-70D1-E6980F30EB5B}"/>
              </a:ext>
            </a:extLst>
          </p:cNvPr>
          <p:cNvSpPr>
            <a:spLocks noGrp="1"/>
          </p:cNvSpPr>
          <p:nvPr>
            <p:ph type="sldNum" sz="quarter" idx="14"/>
          </p:nvPr>
        </p:nvSpPr>
        <p:spPr/>
        <p:txBody>
          <a:bodyPr/>
          <a:lstStyle/>
          <a:p>
            <a:fld id="{8058A7CE-F400-7B46-9E16-10D36E8C32FD}" type="slidenum">
              <a:rPr lang="en-US" smtClean="0"/>
              <a:pPr/>
              <a:t>16</a:t>
            </a:fld>
            <a:endParaRPr lang="en-US" dirty="0"/>
          </a:p>
        </p:txBody>
      </p:sp>
      <p:sp>
        <p:nvSpPr>
          <p:cNvPr id="6" name="Slide Number Placeholder 2">
            <a:extLst>
              <a:ext uri="{FF2B5EF4-FFF2-40B4-BE49-F238E27FC236}">
                <a16:creationId xmlns:a16="http://schemas.microsoft.com/office/drawing/2014/main" id="{DDDBF987-607A-B107-563D-E1852DDC695C}"/>
              </a:ext>
            </a:extLst>
          </p:cNvPr>
          <p:cNvSpPr txBox="1">
            <a:spLocks/>
          </p:cNvSpPr>
          <p:nvPr/>
        </p:nvSpPr>
        <p:spPr>
          <a:xfrm>
            <a:off x="10776583" y="6061335"/>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457200" rtl="0" eaLnBrk="1" latinLnBrk="0" hangingPunct="1">
              <a:defRPr sz="1100" kern="1200" spc="0"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570B3D5-320C-44A2-81BF-BC1224605DE1}" type="slidenum">
              <a:rPr lang="en-US" smtClean="0">
                <a:latin typeface="Gill Sans MT" panose="020B0502020104020203"/>
              </a:rPr>
              <a:pPr/>
              <a:t>16</a:t>
            </a:fld>
            <a:endParaRPr lang="en-US" dirty="0">
              <a:latin typeface="Gill Sans MT" panose="020B0502020104020203"/>
            </a:endParaRPr>
          </a:p>
        </p:txBody>
      </p:sp>
    </p:spTree>
    <p:extLst>
      <p:ext uri="{BB962C8B-B14F-4D97-AF65-F5344CB8AC3E}">
        <p14:creationId xmlns:p14="http://schemas.microsoft.com/office/powerpoint/2010/main" val="33929067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2BB0CFD3-E2B8-9B62-B125-774C1F73FCFE}"/>
              </a:ext>
            </a:extLst>
          </p:cNvPr>
          <p:cNvSpPr>
            <a:spLocks noGrp="1"/>
          </p:cNvSpPr>
          <p:nvPr>
            <p:ph type="title"/>
          </p:nvPr>
        </p:nvSpPr>
        <p:spPr>
          <a:xfrm>
            <a:off x="591545" y="3695331"/>
            <a:ext cx="3290887" cy="2452687"/>
          </a:xfrm>
        </p:spPr>
        <p:txBody>
          <a:bodyPr vert="horz" lIns="91440" tIns="45720" rIns="91440" bIns="45720" rtlCol="0" anchor="ctr">
            <a:normAutofit/>
          </a:bodyPr>
          <a:lstStyle/>
          <a:p>
            <a:r>
              <a:rPr lang="en-US" sz="3600" dirty="0">
                <a:solidFill>
                  <a:schemeClr val="tx1"/>
                </a:solidFill>
                <a:latin typeface="+mj-lt"/>
              </a:rPr>
              <a:t>Finding Mitigation Requirements</a:t>
            </a:r>
          </a:p>
        </p:txBody>
      </p:sp>
      <p:pic>
        <p:nvPicPr>
          <p:cNvPr id="12" name="Picture 11">
            <a:extLst>
              <a:ext uri="{FF2B5EF4-FFF2-40B4-BE49-F238E27FC236}">
                <a16:creationId xmlns:a16="http://schemas.microsoft.com/office/drawing/2014/main" id="{6B9370EA-E50B-96E3-B897-54C3FAB95282}"/>
              </a:ext>
            </a:extLst>
          </p:cNvPr>
          <p:cNvPicPr>
            <a:picLocks noChangeAspect="1"/>
          </p:cNvPicPr>
          <p:nvPr/>
        </p:nvPicPr>
        <p:blipFill rotWithShape="1">
          <a:blip r:embed="rId3"/>
          <a:srcRect t="15651" b="3728"/>
          <a:stretch/>
        </p:blipFill>
        <p:spPr>
          <a:xfrm>
            <a:off x="20" y="10"/>
            <a:ext cx="12191980" cy="375284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7" name="Text Placeholder 16">
            <a:extLst>
              <a:ext uri="{FF2B5EF4-FFF2-40B4-BE49-F238E27FC236}">
                <a16:creationId xmlns:a16="http://schemas.microsoft.com/office/drawing/2014/main" id="{8E8E84A9-A84C-29D7-BA40-91FE0721FE7B}"/>
              </a:ext>
            </a:extLst>
          </p:cNvPr>
          <p:cNvSpPr>
            <a:spLocks noGrp="1"/>
          </p:cNvSpPr>
          <p:nvPr>
            <p:ph type="body" idx="1"/>
          </p:nvPr>
        </p:nvSpPr>
        <p:spPr>
          <a:xfrm>
            <a:off x="3808326" y="3752850"/>
            <a:ext cx="7901070" cy="2818772"/>
          </a:xfrm>
        </p:spPr>
        <p:txBody>
          <a:bodyPr vert="horz" lIns="91440" tIns="45720" rIns="91440" bIns="45720" rtlCol="0" anchor="ctr">
            <a:normAutofit/>
          </a:bodyPr>
          <a:lstStyle/>
          <a:p>
            <a:pPr marL="285750" indent="-228600">
              <a:buFont typeface="Arial" panose="020B0604020202020204" pitchFamily="34" charset="0"/>
              <a:buChar char="•"/>
            </a:pPr>
            <a:r>
              <a:rPr lang="en-US" sz="2000" dirty="0">
                <a:solidFill>
                  <a:schemeClr val="tx1"/>
                </a:solidFill>
              </a:rPr>
              <a:t>Bulletins Live! Two allows pesticide users to search by:</a:t>
            </a:r>
          </a:p>
          <a:p>
            <a:pPr marL="742950" lvl="1" indent="-228600">
              <a:buFont typeface="Arial" panose="020B0604020202020204" pitchFamily="34" charset="0"/>
              <a:buChar char="•"/>
            </a:pPr>
            <a:r>
              <a:rPr lang="en-US" dirty="0">
                <a:solidFill>
                  <a:schemeClr val="tx1"/>
                </a:solidFill>
              </a:rPr>
              <a:t>Location (field, address, crossroads, zip code, GPS coordinates, or other location area)</a:t>
            </a:r>
          </a:p>
          <a:p>
            <a:pPr marL="742950" lvl="1" indent="-228600">
              <a:buFont typeface="Arial" panose="020B0604020202020204" pitchFamily="34" charset="0"/>
              <a:buChar char="•"/>
            </a:pPr>
            <a:r>
              <a:rPr lang="en-US" dirty="0">
                <a:solidFill>
                  <a:schemeClr val="tx1"/>
                </a:solidFill>
              </a:rPr>
              <a:t>Application Month</a:t>
            </a:r>
          </a:p>
          <a:p>
            <a:pPr marL="742950" lvl="1" indent="-228600">
              <a:buFont typeface="Arial" panose="020B0604020202020204" pitchFamily="34" charset="0"/>
              <a:buChar char="•"/>
            </a:pPr>
            <a:r>
              <a:rPr lang="en-US" dirty="0">
                <a:solidFill>
                  <a:schemeClr val="tx1"/>
                </a:solidFill>
              </a:rPr>
              <a:t>EPA Registration Number</a:t>
            </a:r>
          </a:p>
          <a:p>
            <a:pPr marL="514350" lvl="1"/>
            <a:endParaRPr lang="en-US" dirty="0">
              <a:solidFill>
                <a:schemeClr val="tx1"/>
              </a:solidFill>
            </a:endParaRPr>
          </a:p>
          <a:p>
            <a:pPr marL="285750" indent="-228600">
              <a:buFont typeface="Arial" panose="020B0604020202020204" pitchFamily="34" charset="0"/>
              <a:buChar char="•"/>
            </a:pPr>
            <a:r>
              <a:rPr lang="en-US" sz="2000" dirty="0">
                <a:solidFill>
                  <a:schemeClr val="tx1"/>
                </a:solidFill>
              </a:rPr>
              <a:t>Works on a computer.</a:t>
            </a:r>
          </a:p>
        </p:txBody>
      </p:sp>
      <p:sp>
        <p:nvSpPr>
          <p:cNvPr id="2" name="Slide Number Placeholder 2">
            <a:extLst>
              <a:ext uri="{FF2B5EF4-FFF2-40B4-BE49-F238E27FC236}">
                <a16:creationId xmlns:a16="http://schemas.microsoft.com/office/drawing/2014/main" id="{D160889D-3A9A-E465-7806-E477AD1D2EB8}"/>
              </a:ext>
            </a:extLst>
          </p:cNvPr>
          <p:cNvSpPr txBox="1">
            <a:spLocks/>
          </p:cNvSpPr>
          <p:nvPr/>
        </p:nvSpPr>
        <p:spPr>
          <a:xfrm>
            <a:off x="10974822" y="6098436"/>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457200" rtl="0" eaLnBrk="1" latinLnBrk="0" hangingPunct="1">
              <a:defRPr sz="1100" kern="1200" spc="0"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570B3D5-320C-44A2-81BF-BC1224605DE1}" type="slidenum">
              <a:rPr lang="en-US" smtClean="0">
                <a:latin typeface="Gill Sans MT" panose="020B0502020104020203"/>
              </a:rPr>
              <a:pPr/>
              <a:t>17</a:t>
            </a:fld>
            <a:endParaRPr lang="en-US" dirty="0">
              <a:latin typeface="Gill Sans MT" panose="020B0502020104020203"/>
            </a:endParaRPr>
          </a:p>
        </p:txBody>
      </p:sp>
    </p:spTree>
    <p:extLst>
      <p:ext uri="{BB962C8B-B14F-4D97-AF65-F5344CB8AC3E}">
        <p14:creationId xmlns:p14="http://schemas.microsoft.com/office/powerpoint/2010/main" val="3261101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45998EA-1C29-DAB4-798A-069A9EAA6F45}"/>
              </a:ext>
            </a:extLst>
          </p:cNvPr>
          <p:cNvPicPr>
            <a:picLocks noChangeAspect="1"/>
          </p:cNvPicPr>
          <p:nvPr/>
        </p:nvPicPr>
        <p:blipFill>
          <a:blip r:embed="rId2"/>
          <a:stretch>
            <a:fillRect/>
          </a:stretch>
        </p:blipFill>
        <p:spPr>
          <a:xfrm>
            <a:off x="295891" y="322118"/>
            <a:ext cx="4651634" cy="2359874"/>
          </a:xfrm>
          <a:prstGeom prst="rect">
            <a:avLst/>
          </a:prstGeom>
        </p:spPr>
      </p:pic>
      <p:sp>
        <p:nvSpPr>
          <p:cNvPr id="16" name="Arrow: Right 15">
            <a:extLst>
              <a:ext uri="{FF2B5EF4-FFF2-40B4-BE49-F238E27FC236}">
                <a16:creationId xmlns:a16="http://schemas.microsoft.com/office/drawing/2014/main" id="{03136739-DD4F-B946-CFDA-DFC8E1736B40}"/>
              </a:ext>
            </a:extLst>
          </p:cNvPr>
          <p:cNvSpPr/>
          <p:nvPr/>
        </p:nvSpPr>
        <p:spPr>
          <a:xfrm rot="7948126">
            <a:off x="9693205" y="1924005"/>
            <a:ext cx="2008396" cy="421136"/>
          </a:xfrm>
          <a:prstGeom prst="rightArrow">
            <a:avLst>
              <a:gd name="adj1" fmla="val 85225"/>
              <a:gd name="adj2" fmla="val 50000"/>
            </a:avLst>
          </a:prstGeom>
          <a:solidFill>
            <a:srgbClr val="F17A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AFF183F0-734F-F1E4-FD72-EC3AC1D3EECA}"/>
              </a:ext>
            </a:extLst>
          </p:cNvPr>
          <p:cNvPicPr>
            <a:picLocks noChangeAspect="1"/>
          </p:cNvPicPr>
          <p:nvPr/>
        </p:nvPicPr>
        <p:blipFill>
          <a:blip r:embed="rId3"/>
          <a:stretch>
            <a:fillRect/>
          </a:stretch>
        </p:blipFill>
        <p:spPr>
          <a:xfrm>
            <a:off x="7169858" y="2837416"/>
            <a:ext cx="4858600" cy="2545076"/>
          </a:xfrm>
          <a:prstGeom prst="rect">
            <a:avLst/>
          </a:prstGeom>
        </p:spPr>
      </p:pic>
      <p:pic>
        <p:nvPicPr>
          <p:cNvPr id="21" name="Content Placeholder 14">
            <a:extLst>
              <a:ext uri="{FF2B5EF4-FFF2-40B4-BE49-F238E27FC236}">
                <a16:creationId xmlns:a16="http://schemas.microsoft.com/office/drawing/2014/main" id="{3B134B05-A6FF-E2D1-A1F7-9596D10AE461}"/>
              </a:ext>
            </a:extLst>
          </p:cNvPr>
          <p:cNvPicPr>
            <a:picLocks noChangeAspect="1"/>
          </p:cNvPicPr>
          <p:nvPr/>
        </p:nvPicPr>
        <p:blipFill>
          <a:blip r:embed="rId4"/>
          <a:stretch>
            <a:fillRect/>
          </a:stretch>
        </p:blipFill>
        <p:spPr>
          <a:xfrm>
            <a:off x="2985977" y="1845687"/>
            <a:ext cx="3923095" cy="4351338"/>
          </a:xfrm>
          <a:prstGeom prst="rect">
            <a:avLst/>
          </a:prstGeom>
        </p:spPr>
      </p:pic>
      <p:sp>
        <p:nvSpPr>
          <p:cNvPr id="22" name="Arrow: Right 21">
            <a:extLst>
              <a:ext uri="{FF2B5EF4-FFF2-40B4-BE49-F238E27FC236}">
                <a16:creationId xmlns:a16="http://schemas.microsoft.com/office/drawing/2014/main" id="{BC5D650A-1911-51B6-9D72-80FEFD287A25}"/>
              </a:ext>
            </a:extLst>
          </p:cNvPr>
          <p:cNvSpPr/>
          <p:nvPr/>
        </p:nvSpPr>
        <p:spPr>
          <a:xfrm>
            <a:off x="990006" y="4988169"/>
            <a:ext cx="2148371" cy="648973"/>
          </a:xfrm>
          <a:prstGeom prst="rightArrow">
            <a:avLst/>
          </a:prstGeom>
          <a:solidFill>
            <a:srgbClr val="F17A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E192345D-ECD1-94C8-BC91-24B5FE79CFA7}"/>
              </a:ext>
            </a:extLst>
          </p:cNvPr>
          <p:cNvSpPr txBox="1"/>
          <p:nvPr/>
        </p:nvSpPr>
        <p:spPr>
          <a:xfrm>
            <a:off x="5693752" y="281540"/>
            <a:ext cx="6097464" cy="1077218"/>
          </a:xfrm>
          <a:prstGeom prst="rect">
            <a:avLst/>
          </a:prstGeom>
          <a:noFill/>
        </p:spPr>
        <p:txBody>
          <a:bodyPr wrap="square">
            <a:spAutoFit/>
          </a:bodyPr>
          <a:lstStyle/>
          <a:p>
            <a:r>
              <a:rPr lang="en-US" sz="3200" i="1" dirty="0"/>
              <a:t>In this example, there </a:t>
            </a:r>
            <a:r>
              <a:rPr lang="en-US" sz="3200" b="1" i="1" u="sng" dirty="0"/>
              <a:t>is</a:t>
            </a:r>
            <a:r>
              <a:rPr lang="en-US" sz="3200" i="1" dirty="0"/>
              <a:t> a pesticide use limitation in place.</a:t>
            </a:r>
          </a:p>
        </p:txBody>
      </p:sp>
      <p:sp>
        <p:nvSpPr>
          <p:cNvPr id="2" name="Slide Number Placeholder 2">
            <a:extLst>
              <a:ext uri="{FF2B5EF4-FFF2-40B4-BE49-F238E27FC236}">
                <a16:creationId xmlns:a16="http://schemas.microsoft.com/office/drawing/2014/main" id="{9466F799-8C5A-D178-FD80-CECB11236C12}"/>
              </a:ext>
            </a:extLst>
          </p:cNvPr>
          <p:cNvSpPr txBox="1">
            <a:spLocks/>
          </p:cNvSpPr>
          <p:nvPr/>
        </p:nvSpPr>
        <p:spPr>
          <a:xfrm>
            <a:off x="10758922" y="6096000"/>
            <a:ext cx="365760" cy="48768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457200" rtl="0" eaLnBrk="1" latinLnBrk="0" hangingPunct="1">
              <a:defRPr sz="1100" kern="1200" spc="0"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570B3D5-320C-44A2-81BF-BC1224605DE1}" type="slidenum">
              <a:rPr lang="en-US" smtClean="0">
                <a:latin typeface="Gill Sans MT" panose="020B0502020104020203"/>
              </a:rPr>
              <a:pPr/>
              <a:t>18</a:t>
            </a:fld>
            <a:endParaRPr lang="en-US" dirty="0">
              <a:latin typeface="Gill Sans MT" panose="020B0502020104020203"/>
            </a:endParaRPr>
          </a:p>
        </p:txBody>
      </p:sp>
    </p:spTree>
    <p:extLst>
      <p:ext uri="{BB962C8B-B14F-4D97-AF65-F5344CB8AC3E}">
        <p14:creationId xmlns:p14="http://schemas.microsoft.com/office/powerpoint/2010/main" val="38465304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6939E38B-BBC3-1A49-F1A3-842A039F9862}"/>
              </a:ext>
            </a:extLst>
          </p:cNvPr>
          <p:cNvSpPr>
            <a:spLocks noGrp="1"/>
          </p:cNvSpPr>
          <p:nvPr>
            <p:ph type="title"/>
          </p:nvPr>
        </p:nvSpPr>
        <p:spPr>
          <a:xfrm>
            <a:off x="841248" y="548640"/>
            <a:ext cx="3600860" cy="5431536"/>
          </a:xfrm>
        </p:spPr>
        <p:txBody>
          <a:bodyPr>
            <a:normAutofit/>
          </a:bodyPr>
          <a:lstStyle/>
          <a:p>
            <a:r>
              <a:rPr lang="es-MX" sz="5000" b="1" dirty="0"/>
              <a:t>IMPORTANT! IMPORTANT!</a:t>
            </a:r>
          </a:p>
        </p:txBody>
      </p:sp>
      <p:sp>
        <p:nvSpPr>
          <p:cNvPr id="2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ntent Placeholder 3">
            <a:extLst>
              <a:ext uri="{FF2B5EF4-FFF2-40B4-BE49-F238E27FC236}">
                <a16:creationId xmlns:a16="http://schemas.microsoft.com/office/drawing/2014/main" id="{E19A697E-FF0C-72B6-6A79-9C166891BD44}"/>
              </a:ext>
            </a:extLst>
          </p:cNvPr>
          <p:cNvSpPr>
            <a:spLocks noGrp="1"/>
          </p:cNvSpPr>
          <p:nvPr>
            <p:ph idx="1"/>
          </p:nvPr>
        </p:nvSpPr>
        <p:spPr>
          <a:xfrm>
            <a:off x="5126418" y="552091"/>
            <a:ext cx="6224335" cy="5431536"/>
          </a:xfrm>
        </p:spPr>
        <p:txBody>
          <a:bodyPr anchor="ctr">
            <a:normAutofit lnSpcReduction="10000"/>
          </a:bodyPr>
          <a:lstStyle/>
          <a:p>
            <a:endParaRPr lang="en-US" sz="2200" dirty="0"/>
          </a:p>
          <a:p>
            <a:endParaRPr lang="en-US" sz="2200" dirty="0"/>
          </a:p>
          <a:p>
            <a:endParaRPr lang="en-US" sz="2200" dirty="0"/>
          </a:p>
          <a:p>
            <a:endParaRPr lang="en-US" sz="2200" dirty="0"/>
          </a:p>
          <a:p>
            <a:r>
              <a:rPr lang="en-US" sz="2200" u="sng" dirty="0"/>
              <a:t>Not</a:t>
            </a:r>
            <a:r>
              <a:rPr lang="en-US" sz="2200" dirty="0"/>
              <a:t> all pesticides that reference Bulletins Live! Two on the label will have geographically specific ESA mitigation.</a:t>
            </a:r>
          </a:p>
          <a:p>
            <a:r>
              <a:rPr lang="en-US" sz="2200" dirty="0"/>
              <a:t>The pdf will show a blank map.</a:t>
            </a:r>
          </a:p>
          <a:p>
            <a:r>
              <a:rPr lang="en-US" sz="2200" dirty="0"/>
              <a:t>The text will read “</a:t>
            </a:r>
            <a:r>
              <a:rPr lang="en-US" sz="2200" i="1" dirty="0"/>
              <a:t>Currently, no pesticide use limitations exist within the printed map view for the month/year and product you selected, beyond the instructions specified on the pesticide label</a:t>
            </a:r>
            <a:r>
              <a:rPr lang="en-US" sz="2200" dirty="0"/>
              <a:t>”.</a:t>
            </a:r>
          </a:p>
          <a:p>
            <a:r>
              <a:rPr lang="en-US" sz="2200" dirty="0"/>
              <a:t>Absence of a bulletin one season does not indicate absence of a bulletin for the following season.</a:t>
            </a:r>
          </a:p>
          <a:p>
            <a:r>
              <a:rPr lang="en-US" sz="2200" dirty="0"/>
              <a:t>Applicators must check the system within 6 months of planned application.</a:t>
            </a:r>
          </a:p>
          <a:p>
            <a:endParaRPr lang="en-US" sz="2200" dirty="0"/>
          </a:p>
          <a:p>
            <a:endParaRPr lang="en-US" sz="2200" dirty="0"/>
          </a:p>
          <a:p>
            <a:endParaRPr lang="en-US" sz="2200" dirty="0"/>
          </a:p>
        </p:txBody>
      </p:sp>
      <p:sp>
        <p:nvSpPr>
          <p:cNvPr id="2" name="Slide Number Placeholder 2">
            <a:extLst>
              <a:ext uri="{FF2B5EF4-FFF2-40B4-BE49-F238E27FC236}">
                <a16:creationId xmlns:a16="http://schemas.microsoft.com/office/drawing/2014/main" id="{263FD9A3-CD90-1A1F-8F18-E71C9A81D654}"/>
              </a:ext>
            </a:extLst>
          </p:cNvPr>
          <p:cNvSpPr txBox="1">
            <a:spLocks/>
          </p:cNvSpPr>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457200" rtl="0" eaLnBrk="1" latinLnBrk="0" hangingPunct="1">
              <a:defRPr sz="1100" kern="1200" spc="0"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570B3D5-320C-44A2-81BF-BC1224605DE1}" type="slidenum">
              <a:rPr lang="en-US" smtClean="0">
                <a:latin typeface="Gill Sans MT" panose="020B0502020104020203"/>
              </a:rPr>
              <a:pPr/>
              <a:t>19</a:t>
            </a:fld>
            <a:endParaRPr lang="en-US" dirty="0">
              <a:latin typeface="Gill Sans MT" panose="020B0502020104020203"/>
            </a:endParaRPr>
          </a:p>
        </p:txBody>
      </p:sp>
    </p:spTree>
    <p:extLst>
      <p:ext uri="{BB962C8B-B14F-4D97-AF65-F5344CB8AC3E}">
        <p14:creationId xmlns:p14="http://schemas.microsoft.com/office/powerpoint/2010/main" val="4170041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3009" y="363113"/>
            <a:ext cx="7729728" cy="1188720"/>
          </a:xfrm>
        </p:spPr>
        <p:txBody>
          <a:bodyPr>
            <a:normAutofit/>
          </a:bodyPr>
          <a:lstStyle/>
          <a:p>
            <a:pPr algn="ctr"/>
            <a:r>
              <a:rPr lang="en-US" b="1" dirty="0">
                <a:latin typeface="+mn-lt"/>
              </a:rPr>
              <a:t>Discussion points</a:t>
            </a:r>
          </a:p>
        </p:txBody>
      </p:sp>
      <p:sp>
        <p:nvSpPr>
          <p:cNvPr id="3" name="Content Placeholder 2"/>
          <p:cNvSpPr>
            <a:spLocks noGrp="1"/>
          </p:cNvSpPr>
          <p:nvPr>
            <p:ph sz="half" idx="1"/>
          </p:nvPr>
        </p:nvSpPr>
        <p:spPr>
          <a:xfrm>
            <a:off x="976849" y="2177715"/>
            <a:ext cx="4435642" cy="4012821"/>
          </a:xfrm>
        </p:spPr>
        <p:txBody>
          <a:bodyPr>
            <a:normAutofit/>
          </a:bodyPr>
          <a:lstStyle/>
          <a:p>
            <a:r>
              <a:rPr lang="en-US" sz="2800" dirty="0"/>
              <a:t>Regulatory Authority</a:t>
            </a:r>
          </a:p>
          <a:p>
            <a:r>
              <a:rPr lang="en-US" sz="2800" dirty="0"/>
              <a:t>Common Violations &amp; Enforcement Actions </a:t>
            </a:r>
          </a:p>
          <a:p>
            <a:r>
              <a:rPr lang="en-US" sz="2800" i="1" dirty="0"/>
              <a:t>Label is the Law</a:t>
            </a:r>
          </a:p>
          <a:p>
            <a:r>
              <a:rPr lang="en-US" sz="2800" dirty="0"/>
              <a:t>Storage, Disposal &amp; Recycling</a:t>
            </a:r>
          </a:p>
          <a:p>
            <a:endParaRPr lang="en-US" sz="3200" dirty="0"/>
          </a:p>
          <a:p>
            <a:endParaRPr lang="en-US" sz="3200" dirty="0"/>
          </a:p>
          <a:p>
            <a:endParaRPr lang="en-US" dirty="0"/>
          </a:p>
          <a:p>
            <a:endParaRPr lang="en-US" dirty="0"/>
          </a:p>
        </p:txBody>
      </p:sp>
      <p:sp>
        <p:nvSpPr>
          <p:cNvPr id="4" name="Content Placeholder 3"/>
          <p:cNvSpPr>
            <a:spLocks noGrp="1"/>
          </p:cNvSpPr>
          <p:nvPr>
            <p:ph sz="half" idx="2"/>
          </p:nvPr>
        </p:nvSpPr>
        <p:spPr>
          <a:xfrm>
            <a:off x="6172200" y="2177715"/>
            <a:ext cx="5181600" cy="4039041"/>
          </a:xfrm>
        </p:spPr>
        <p:txBody>
          <a:bodyPr>
            <a:normAutofit/>
          </a:bodyPr>
          <a:lstStyle/>
          <a:p>
            <a:r>
              <a:rPr lang="en-US" sz="2800" dirty="0"/>
              <a:t>Supervision</a:t>
            </a:r>
          </a:p>
          <a:p>
            <a:r>
              <a:rPr lang="en-US" sz="2800" dirty="0"/>
              <a:t>Recordkeeping</a:t>
            </a:r>
          </a:p>
          <a:p>
            <a:r>
              <a:rPr lang="en-US" sz="2800" dirty="0"/>
              <a:t>Incident Reporting</a:t>
            </a:r>
          </a:p>
          <a:p>
            <a:r>
              <a:rPr lang="en-US" sz="2800" dirty="0"/>
              <a:t>Pesticide Product Registration</a:t>
            </a:r>
          </a:p>
          <a:p>
            <a:r>
              <a:rPr lang="en-US" sz="2800" dirty="0"/>
              <a:t>Federal and State Regulatory Activities</a:t>
            </a:r>
          </a:p>
          <a:p>
            <a:pPr marL="0" indent="0">
              <a:buNone/>
            </a:pPr>
            <a:endParaRPr lang="en-US" dirty="0"/>
          </a:p>
        </p:txBody>
      </p:sp>
      <p:sp>
        <p:nvSpPr>
          <p:cNvPr id="5" name="Slide Number Placeholder 4"/>
          <p:cNvSpPr>
            <a:spLocks noGrp="1"/>
          </p:cNvSpPr>
          <p:nvPr>
            <p:ph type="sldNum" sz="quarter" idx="12"/>
          </p:nvPr>
        </p:nvSpPr>
        <p:spPr/>
        <p:txBody>
          <a:bodyPr/>
          <a:lstStyle/>
          <a:p>
            <a:fld id="{F570B3D5-320C-44A2-81BF-BC1224605DE1}" type="slidenum">
              <a:rPr lang="en-US" smtClean="0"/>
              <a:t>2</a:t>
            </a:fld>
            <a:endParaRPr lang="en-US" dirty="0"/>
          </a:p>
        </p:txBody>
      </p:sp>
    </p:spTree>
    <p:extLst>
      <p:ext uri="{BB962C8B-B14F-4D97-AF65-F5344CB8AC3E}">
        <p14:creationId xmlns:p14="http://schemas.microsoft.com/office/powerpoint/2010/main" val="428041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1393263-17F4-E644-5382-66DBEE4CCBC6}"/>
              </a:ext>
            </a:extLst>
          </p:cNvPr>
          <p:cNvSpPr>
            <a:spLocks noGrp="1"/>
          </p:cNvSpPr>
          <p:nvPr>
            <p:ph type="body" sz="half" idx="2"/>
          </p:nvPr>
        </p:nvSpPr>
        <p:spPr>
          <a:xfrm>
            <a:off x="970397" y="2431473"/>
            <a:ext cx="3932237" cy="1995054"/>
          </a:xfrm>
        </p:spPr>
        <p:txBody>
          <a:bodyPr>
            <a:normAutofit/>
          </a:bodyPr>
          <a:lstStyle/>
          <a:p>
            <a:r>
              <a:rPr lang="en-US" sz="3200" i="1" dirty="0"/>
              <a:t>In this example, there are </a:t>
            </a:r>
            <a:r>
              <a:rPr lang="en-US" sz="3200" b="1" i="1" u="sng" dirty="0"/>
              <a:t>no</a:t>
            </a:r>
            <a:r>
              <a:rPr lang="en-US" sz="3200" i="1" dirty="0"/>
              <a:t> pesticide use limitation in place.</a:t>
            </a:r>
          </a:p>
        </p:txBody>
      </p:sp>
      <p:pic>
        <p:nvPicPr>
          <p:cNvPr id="5" name="Picture 4">
            <a:extLst>
              <a:ext uri="{FF2B5EF4-FFF2-40B4-BE49-F238E27FC236}">
                <a16:creationId xmlns:a16="http://schemas.microsoft.com/office/drawing/2014/main" id="{85C5B5A2-888B-0DDF-839F-292B5A619168}"/>
              </a:ext>
            </a:extLst>
          </p:cNvPr>
          <p:cNvPicPr>
            <a:picLocks noChangeAspect="1"/>
          </p:cNvPicPr>
          <p:nvPr/>
        </p:nvPicPr>
        <p:blipFill>
          <a:blip r:embed="rId2"/>
          <a:stretch>
            <a:fillRect/>
          </a:stretch>
        </p:blipFill>
        <p:spPr>
          <a:xfrm>
            <a:off x="5858020" y="198347"/>
            <a:ext cx="5494192" cy="5748976"/>
          </a:xfrm>
          <a:prstGeom prst="rect">
            <a:avLst/>
          </a:prstGeom>
        </p:spPr>
      </p:pic>
      <p:sp>
        <p:nvSpPr>
          <p:cNvPr id="9" name="Arrow: Right 8">
            <a:extLst>
              <a:ext uri="{FF2B5EF4-FFF2-40B4-BE49-F238E27FC236}">
                <a16:creationId xmlns:a16="http://schemas.microsoft.com/office/drawing/2014/main" id="{ADEF2DC0-1C24-01CA-75B8-CEDB6E7850AE}"/>
              </a:ext>
            </a:extLst>
          </p:cNvPr>
          <p:cNvSpPr/>
          <p:nvPr/>
        </p:nvSpPr>
        <p:spPr>
          <a:xfrm>
            <a:off x="3478280" y="4578395"/>
            <a:ext cx="2971800" cy="581891"/>
          </a:xfrm>
          <a:prstGeom prst="rightArrow">
            <a:avLst/>
          </a:prstGeom>
          <a:solidFill>
            <a:srgbClr val="F17A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2">
            <a:extLst>
              <a:ext uri="{FF2B5EF4-FFF2-40B4-BE49-F238E27FC236}">
                <a16:creationId xmlns:a16="http://schemas.microsoft.com/office/drawing/2014/main" id="{717CD22B-9FBB-1AD2-3621-0692448C6DAB}"/>
              </a:ext>
            </a:extLst>
          </p:cNvPr>
          <p:cNvSpPr txBox="1">
            <a:spLocks/>
          </p:cNvSpPr>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defPPr>
              <a:defRPr lang="en-US"/>
            </a:defPPr>
            <a:lvl1pPr marL="0" algn="ctr" defTabSz="457200" rtl="0" eaLnBrk="1" latinLnBrk="0" hangingPunct="1">
              <a:defRPr sz="1100" kern="1200" spc="0" baseline="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F570B3D5-320C-44A2-81BF-BC1224605DE1}" type="slidenum">
              <a:rPr lang="en-US" smtClean="0">
                <a:latin typeface="Gill Sans MT" panose="020B0502020104020203"/>
              </a:rPr>
              <a:pPr/>
              <a:t>20</a:t>
            </a:fld>
            <a:endParaRPr lang="en-US" dirty="0">
              <a:latin typeface="Gill Sans MT" panose="020B0502020104020203"/>
            </a:endParaRPr>
          </a:p>
        </p:txBody>
      </p:sp>
    </p:spTree>
    <p:extLst>
      <p:ext uri="{BB962C8B-B14F-4D97-AF65-F5344CB8AC3E}">
        <p14:creationId xmlns:p14="http://schemas.microsoft.com/office/powerpoint/2010/main" val="35825518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97280" y="513924"/>
            <a:ext cx="10058400" cy="1425465"/>
          </a:xfrm>
        </p:spPr>
        <p:txBody>
          <a:bodyPr>
            <a:normAutofit/>
          </a:bodyPr>
          <a:lstStyle/>
          <a:p>
            <a:pPr algn="ctr"/>
            <a:r>
              <a:rPr lang="en-US" sz="2400" b="1" dirty="0">
                <a:latin typeface="+mn-lt"/>
              </a:rPr>
              <a:t>“To be used By Certified Applicators only”</a:t>
            </a:r>
          </a:p>
        </p:txBody>
      </p:sp>
      <p:sp>
        <p:nvSpPr>
          <p:cNvPr id="5" name="Content Placeholder 4"/>
          <p:cNvSpPr>
            <a:spLocks noGrp="1"/>
          </p:cNvSpPr>
          <p:nvPr>
            <p:ph sz="half" idx="1"/>
          </p:nvPr>
        </p:nvSpPr>
        <p:spPr>
          <a:xfrm>
            <a:off x="459971" y="3567307"/>
            <a:ext cx="11333018" cy="2009670"/>
          </a:xfrm>
        </p:spPr>
        <p:txBody>
          <a:bodyPr>
            <a:normAutofit/>
          </a:bodyPr>
          <a:lstStyle/>
          <a:p>
            <a:r>
              <a:rPr lang="en-US" sz="2000" dirty="0"/>
              <a:t>While some restricted use pesticides allow uncertified persons to work under the supervision of a certified applicator, </a:t>
            </a:r>
            <a:r>
              <a:rPr lang="en-US" sz="2000" b="1" dirty="0"/>
              <a:t>pesticides that contain the above statement may only be applied by certified (commercial and private) applicators </a:t>
            </a:r>
            <a:r>
              <a:rPr lang="en-US" sz="2000" dirty="0"/>
              <a:t>(i.e.: Dicamba and Paraquat); and</a:t>
            </a:r>
          </a:p>
          <a:p>
            <a:r>
              <a:rPr lang="en-US" sz="2000" dirty="0"/>
              <a:t>Virginia’s Certified Registered Technicians do </a:t>
            </a:r>
            <a:r>
              <a:rPr lang="en-US" sz="2000" b="1" u="sng" dirty="0">
                <a:solidFill>
                  <a:srgbClr val="C00000"/>
                </a:solidFill>
              </a:rPr>
              <a:t>not</a:t>
            </a:r>
            <a:r>
              <a:rPr lang="en-US" sz="2000" dirty="0"/>
              <a:t> meet the federal definition of a certified applicator thus are prohibited from making applications of any pesticide with the above statement (40 CFR Part 171).</a:t>
            </a:r>
          </a:p>
          <a:p>
            <a:endParaRPr lang="en-US" dirty="0"/>
          </a:p>
        </p:txBody>
      </p:sp>
      <p:sp>
        <p:nvSpPr>
          <p:cNvPr id="3" name="Slide Number Placeholder 2"/>
          <p:cNvSpPr>
            <a:spLocks noGrp="1"/>
          </p:cNvSpPr>
          <p:nvPr>
            <p:ph type="sldNum" sz="quarter" idx="12"/>
          </p:nvPr>
        </p:nvSpPr>
        <p:spPr/>
        <p:txBody>
          <a:bodyPr/>
          <a:lstStyle/>
          <a:p>
            <a:fld id="{F570B3D5-320C-44A2-81BF-BC1224605DE1}" type="slidenum">
              <a:rPr lang="en-US" smtClean="0"/>
              <a:t>21</a:t>
            </a:fld>
            <a:endParaRPr lang="en-US" dirty="0"/>
          </a:p>
        </p:txBody>
      </p:sp>
      <p:sp>
        <p:nvSpPr>
          <p:cNvPr id="2" name="TextBox 1"/>
          <p:cNvSpPr txBox="1"/>
          <p:nvPr/>
        </p:nvSpPr>
        <p:spPr>
          <a:xfrm>
            <a:off x="768927" y="2275030"/>
            <a:ext cx="10654146" cy="1015663"/>
          </a:xfrm>
          <a:prstGeom prst="rect">
            <a:avLst/>
          </a:prstGeom>
          <a:noFill/>
          <a:ln w="38100">
            <a:solidFill>
              <a:schemeClr val="tx1"/>
            </a:solidFill>
          </a:ln>
        </p:spPr>
        <p:txBody>
          <a:bodyPr wrap="square" rtlCol="0">
            <a:spAutoFit/>
          </a:bodyPr>
          <a:lstStyle/>
          <a:p>
            <a:pPr algn="ctr"/>
            <a:r>
              <a:rPr lang="en-US" sz="2000" b="1" dirty="0">
                <a:solidFill>
                  <a:srgbClr val="C00000"/>
                </a:solidFill>
              </a:rPr>
              <a:t>RESTRICTED USE PESTICIDE</a:t>
            </a:r>
          </a:p>
          <a:p>
            <a:pPr algn="ctr"/>
            <a:r>
              <a:rPr lang="en-US" sz="2000" dirty="0">
                <a:solidFill>
                  <a:srgbClr val="C00000"/>
                </a:solidFill>
              </a:rPr>
              <a:t> To be used by certified applicators only; NOT to be used by uncertified persons working under the supervision of a certified applicator</a:t>
            </a:r>
          </a:p>
        </p:txBody>
      </p:sp>
    </p:spTree>
    <p:extLst>
      <p:ext uri="{BB962C8B-B14F-4D97-AF65-F5344CB8AC3E}">
        <p14:creationId xmlns:p14="http://schemas.microsoft.com/office/powerpoint/2010/main" val="4160544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7318" y="257419"/>
            <a:ext cx="9961125" cy="1450757"/>
          </a:xfrm>
        </p:spPr>
        <p:txBody>
          <a:bodyPr/>
          <a:lstStyle/>
          <a:p>
            <a:pPr algn="ctr"/>
            <a:r>
              <a:rPr lang="en-US" b="1" dirty="0">
                <a:latin typeface="+mn-lt"/>
              </a:rPr>
              <a:t>Pesticide Product Registration</a:t>
            </a:r>
          </a:p>
        </p:txBody>
      </p:sp>
      <p:sp>
        <p:nvSpPr>
          <p:cNvPr id="6" name="Content Placeholder 5"/>
          <p:cNvSpPr>
            <a:spLocks noGrp="1"/>
          </p:cNvSpPr>
          <p:nvPr>
            <p:ph sz="half" idx="2"/>
          </p:nvPr>
        </p:nvSpPr>
        <p:spPr>
          <a:xfrm>
            <a:off x="533320" y="2606250"/>
            <a:ext cx="5272266" cy="2370934"/>
          </a:xfrm>
        </p:spPr>
        <p:txBody>
          <a:bodyPr>
            <a:normAutofit/>
          </a:bodyPr>
          <a:lstStyle/>
          <a:p>
            <a:r>
              <a:rPr lang="en-US" dirty="0"/>
              <a:t>§ 3.2-3914 of the Virginia Pesticide Control Act requires…</a:t>
            </a:r>
            <a:r>
              <a:rPr lang="en-US" b="1" i="1" u="sng" dirty="0"/>
              <a:t>Every</a:t>
            </a:r>
            <a:r>
              <a:rPr lang="en-US" i="1" dirty="0"/>
              <a:t> pesticide manufactured, distributed, sold, offered for sale, used, or offered for use shall be registered …</a:t>
            </a:r>
          </a:p>
          <a:p>
            <a:r>
              <a:rPr lang="en-US" dirty="0"/>
              <a:t>Pesticides classified by EPA as 25(b) Exempt products are </a:t>
            </a:r>
            <a:r>
              <a:rPr lang="en-US" u="sng" dirty="0"/>
              <a:t>not</a:t>
            </a:r>
            <a:r>
              <a:rPr lang="en-US" dirty="0"/>
              <a:t> exempt from state registration.</a:t>
            </a:r>
          </a:p>
          <a:p>
            <a:pPr marL="0" indent="0" algn="ctr">
              <a:buNone/>
            </a:pPr>
            <a:endParaRPr lang="en-US" sz="400" i="1" dirty="0">
              <a:hlinkClick r:id="rId3"/>
            </a:endParaRPr>
          </a:p>
          <a:p>
            <a:pPr marL="0" indent="0">
              <a:buNone/>
            </a:pPr>
            <a:endParaRPr lang="en-US" sz="2400" i="1" dirty="0"/>
          </a:p>
        </p:txBody>
      </p:sp>
      <p:sp>
        <p:nvSpPr>
          <p:cNvPr id="7" name="Text Placeholder 6"/>
          <p:cNvSpPr>
            <a:spLocks noGrp="1"/>
          </p:cNvSpPr>
          <p:nvPr>
            <p:ph type="body" sz="quarter" idx="3"/>
          </p:nvPr>
        </p:nvSpPr>
        <p:spPr>
          <a:xfrm>
            <a:off x="1075174" y="1813487"/>
            <a:ext cx="10049508" cy="588795"/>
          </a:xfrm>
        </p:spPr>
        <p:txBody>
          <a:bodyPr>
            <a:noAutofit/>
          </a:bodyPr>
          <a:lstStyle/>
          <a:p>
            <a:pPr algn="ctr"/>
            <a:r>
              <a:rPr lang="en-US" sz="2800" b="1" i="1" dirty="0">
                <a:solidFill>
                  <a:srgbClr val="C00000"/>
                </a:solidFill>
              </a:rPr>
              <a:t>Be aware  </a:t>
            </a:r>
            <a:r>
              <a:rPr lang="en-US" sz="2800" dirty="0">
                <a:solidFill>
                  <a:schemeClr val="tx1"/>
                </a:solidFill>
              </a:rPr>
              <a:t>of  </a:t>
            </a:r>
            <a:r>
              <a:rPr lang="en-US" sz="2800" u="sng" dirty="0">
                <a:solidFill>
                  <a:schemeClr val="tx1"/>
                </a:solidFill>
              </a:rPr>
              <a:t>What</a:t>
            </a:r>
            <a:r>
              <a:rPr lang="en-US" sz="2800" dirty="0">
                <a:solidFill>
                  <a:schemeClr val="tx1"/>
                </a:solidFill>
              </a:rPr>
              <a:t> &amp; </a:t>
            </a:r>
            <a:r>
              <a:rPr lang="en-US" sz="2800" u="sng" dirty="0">
                <a:solidFill>
                  <a:schemeClr val="tx1"/>
                </a:solidFill>
              </a:rPr>
              <a:t>where</a:t>
            </a:r>
            <a:r>
              <a:rPr lang="en-US" sz="2800" dirty="0">
                <a:solidFill>
                  <a:schemeClr val="tx1"/>
                </a:solidFill>
              </a:rPr>
              <a:t>  you buy</a:t>
            </a:r>
          </a:p>
        </p:txBody>
      </p:sp>
      <p:sp>
        <p:nvSpPr>
          <p:cNvPr id="8" name="Content Placeholder 7"/>
          <p:cNvSpPr>
            <a:spLocks noGrp="1"/>
          </p:cNvSpPr>
          <p:nvPr>
            <p:ph sz="quarter" idx="4"/>
          </p:nvPr>
        </p:nvSpPr>
        <p:spPr>
          <a:xfrm>
            <a:off x="6147880" y="2606250"/>
            <a:ext cx="5559355" cy="1849469"/>
          </a:xfrm>
        </p:spPr>
        <p:txBody>
          <a:bodyPr>
            <a:noAutofit/>
          </a:bodyPr>
          <a:lstStyle/>
          <a:p>
            <a:r>
              <a:rPr lang="en-US" b="1" u="sng" dirty="0"/>
              <a:t>All</a:t>
            </a:r>
            <a:r>
              <a:rPr lang="en-US" dirty="0"/>
              <a:t> pesticide businesses are required to have a license to sell pesticides in Virginia…this includes businesses that sell pesticides on the internet.</a:t>
            </a:r>
          </a:p>
          <a:p>
            <a:pPr lvl="1"/>
            <a:r>
              <a:rPr lang="en-US" sz="1800" dirty="0"/>
              <a:t>There are limited exceptions to the business license requirements for businesses</a:t>
            </a:r>
          </a:p>
        </p:txBody>
      </p:sp>
      <p:sp>
        <p:nvSpPr>
          <p:cNvPr id="3" name="Slide Number Placeholder 2"/>
          <p:cNvSpPr>
            <a:spLocks noGrp="1"/>
          </p:cNvSpPr>
          <p:nvPr>
            <p:ph type="sldNum" sz="quarter" idx="12"/>
          </p:nvPr>
        </p:nvSpPr>
        <p:spPr/>
        <p:txBody>
          <a:bodyPr/>
          <a:lstStyle/>
          <a:p>
            <a:fld id="{F570B3D5-320C-44A2-81BF-BC1224605DE1}" type="slidenum">
              <a:rPr lang="en-US" smtClean="0"/>
              <a:t>22</a:t>
            </a:fld>
            <a:endParaRPr lang="en-US" dirty="0"/>
          </a:p>
        </p:txBody>
      </p:sp>
      <p:sp>
        <p:nvSpPr>
          <p:cNvPr id="11" name="TextBox 10">
            <a:extLst>
              <a:ext uri="{FF2B5EF4-FFF2-40B4-BE49-F238E27FC236}">
                <a16:creationId xmlns:a16="http://schemas.microsoft.com/office/drawing/2014/main" id="{E3A920D1-7AD6-6F87-BAFD-0F8AEEC6E869}"/>
              </a:ext>
            </a:extLst>
          </p:cNvPr>
          <p:cNvSpPr txBox="1"/>
          <p:nvPr/>
        </p:nvSpPr>
        <p:spPr>
          <a:xfrm>
            <a:off x="1897129" y="4946324"/>
            <a:ext cx="9044673" cy="1292662"/>
          </a:xfrm>
          <a:prstGeom prst="rect">
            <a:avLst/>
          </a:prstGeom>
          <a:noFill/>
        </p:spPr>
        <p:txBody>
          <a:bodyPr wrap="square" rtlCol="0">
            <a:spAutoFit/>
          </a:bodyPr>
          <a:lstStyle/>
          <a:p>
            <a:pPr algn="ctr"/>
            <a:r>
              <a:rPr lang="en-US" b="1" dirty="0"/>
              <a:t>To verify the state registration status of a pesticide; find a registered pesticide for a specific pest; or to verify if pesticide business is licensed,  visit our website:</a:t>
            </a:r>
          </a:p>
          <a:p>
            <a:pPr algn="ctr"/>
            <a:r>
              <a:rPr lang="en-US" sz="2400" b="1" dirty="0">
                <a:hlinkClick r:id="rId4"/>
              </a:rPr>
              <a:t>https://www.vdacs.virginia.gov/pesticides.shtml</a:t>
            </a:r>
            <a:r>
              <a:rPr lang="en-US" sz="2400" b="1" dirty="0"/>
              <a:t> </a:t>
            </a:r>
          </a:p>
          <a:p>
            <a:endParaRPr lang="en-US" dirty="0"/>
          </a:p>
        </p:txBody>
      </p:sp>
    </p:spTree>
    <p:extLst>
      <p:ext uri="{BB962C8B-B14F-4D97-AF65-F5344CB8AC3E}">
        <p14:creationId xmlns:p14="http://schemas.microsoft.com/office/powerpoint/2010/main" val="2308800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57419"/>
            <a:ext cx="10058400" cy="1342781"/>
          </a:xfrm>
        </p:spPr>
        <p:txBody>
          <a:bodyPr>
            <a:normAutofit/>
          </a:bodyPr>
          <a:lstStyle/>
          <a:p>
            <a:pPr algn="ctr"/>
            <a:r>
              <a:rPr lang="en-US" b="1" dirty="0">
                <a:latin typeface="+mn-lt"/>
              </a:rPr>
              <a:t>Storage</a:t>
            </a:r>
          </a:p>
        </p:txBody>
      </p:sp>
      <p:sp>
        <p:nvSpPr>
          <p:cNvPr id="3" name="Content Placeholder 2"/>
          <p:cNvSpPr>
            <a:spLocks noGrp="1"/>
          </p:cNvSpPr>
          <p:nvPr>
            <p:ph sz="half" idx="1"/>
          </p:nvPr>
        </p:nvSpPr>
        <p:spPr>
          <a:xfrm>
            <a:off x="838200" y="1792528"/>
            <a:ext cx="5181600" cy="4883533"/>
          </a:xfrm>
        </p:spPr>
        <p:txBody>
          <a:bodyPr>
            <a:normAutofit/>
          </a:bodyPr>
          <a:lstStyle/>
          <a:p>
            <a:r>
              <a:rPr lang="en-US" sz="2400" dirty="0"/>
              <a:t>Store pesticides in original container in a well-ventilated area  and away from food, pet food, feed, seed, fertilizers, and veterinary supplies.</a:t>
            </a:r>
          </a:p>
          <a:p>
            <a:r>
              <a:rPr lang="en-US" sz="2400" dirty="0"/>
              <a:t>Avoid cross-contamination with other pesticides. Keep container closed to prevent spills and contamination</a:t>
            </a:r>
          </a:p>
          <a:p>
            <a:r>
              <a:rPr lang="en-US" sz="2400" b="1" dirty="0"/>
              <a:t>NEVER</a:t>
            </a:r>
            <a:r>
              <a:rPr lang="en-US" sz="2400" dirty="0"/>
              <a:t> store pesticides, for even a short time, in a food or drink container.  </a:t>
            </a:r>
          </a:p>
        </p:txBody>
      </p:sp>
      <p:sp>
        <p:nvSpPr>
          <p:cNvPr id="4" name="Content Placeholder 3"/>
          <p:cNvSpPr>
            <a:spLocks noGrp="1"/>
          </p:cNvSpPr>
          <p:nvPr>
            <p:ph sz="half" idx="2"/>
          </p:nvPr>
        </p:nvSpPr>
        <p:spPr>
          <a:xfrm>
            <a:off x="6172200" y="1787968"/>
            <a:ext cx="5181600" cy="4351338"/>
          </a:xfrm>
        </p:spPr>
        <p:txBody>
          <a:bodyPr>
            <a:normAutofit/>
          </a:bodyPr>
          <a:lstStyle/>
          <a:p>
            <a:pPr marL="0" indent="0" algn="ctr">
              <a:buNone/>
            </a:pPr>
            <a:r>
              <a:rPr lang="en-US" sz="2400" b="1" dirty="0">
                <a:solidFill>
                  <a:srgbClr val="FF0000"/>
                </a:solidFill>
              </a:rPr>
              <a:t>JUST SAY NO!</a:t>
            </a:r>
          </a:p>
        </p:txBody>
      </p:sp>
      <p:sp>
        <p:nvSpPr>
          <p:cNvPr id="5" name="Slide Number Placeholder 4"/>
          <p:cNvSpPr>
            <a:spLocks noGrp="1"/>
          </p:cNvSpPr>
          <p:nvPr>
            <p:ph type="sldNum" sz="quarter" idx="12"/>
          </p:nvPr>
        </p:nvSpPr>
        <p:spPr/>
        <p:txBody>
          <a:bodyPr/>
          <a:lstStyle/>
          <a:p>
            <a:fld id="{F570B3D5-320C-44A2-81BF-BC1224605DE1}" type="slidenum">
              <a:rPr lang="en-US" smtClean="0"/>
              <a:t>23</a:t>
            </a:fld>
            <a:endParaRPr lang="en-US" dirty="0"/>
          </a:p>
        </p:txBody>
      </p:sp>
      <p:pic>
        <p:nvPicPr>
          <p:cNvPr id="8" name="Picture 7"/>
          <p:cNvPicPr>
            <a:picLocks noChangeAspect="1"/>
          </p:cNvPicPr>
          <p:nvPr/>
        </p:nvPicPr>
        <p:blipFill>
          <a:blip r:embed="rId3"/>
          <a:stretch>
            <a:fillRect/>
          </a:stretch>
        </p:blipFill>
        <p:spPr>
          <a:xfrm>
            <a:off x="9043298" y="2377439"/>
            <a:ext cx="2559644" cy="3409059"/>
          </a:xfrm>
          <a:prstGeom prst="rect">
            <a:avLst/>
          </a:prstGeom>
          <a:effectLst>
            <a:softEdge rad="63500"/>
          </a:effectLst>
        </p:spPr>
      </p:pic>
      <p:pic>
        <p:nvPicPr>
          <p:cNvPr id="9" name="Picture 8"/>
          <p:cNvPicPr>
            <a:picLocks noChangeAspect="1"/>
          </p:cNvPicPr>
          <p:nvPr/>
        </p:nvPicPr>
        <p:blipFill>
          <a:blip r:embed="rId4"/>
          <a:stretch>
            <a:fillRect/>
          </a:stretch>
        </p:blipFill>
        <p:spPr>
          <a:xfrm>
            <a:off x="6414806" y="2377439"/>
            <a:ext cx="2348194" cy="3409059"/>
          </a:xfrm>
          <a:prstGeom prst="rect">
            <a:avLst/>
          </a:prstGeom>
          <a:effectLst>
            <a:softEdge rad="63500"/>
          </a:effectLst>
        </p:spPr>
      </p:pic>
    </p:spTree>
    <p:extLst>
      <p:ext uri="{BB962C8B-B14F-4D97-AF65-F5344CB8AC3E}">
        <p14:creationId xmlns:p14="http://schemas.microsoft.com/office/powerpoint/2010/main" val="4070416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5" y="387625"/>
            <a:ext cx="10515600" cy="1325563"/>
          </a:xfrm>
        </p:spPr>
        <p:txBody>
          <a:bodyPr>
            <a:normAutofit/>
          </a:bodyPr>
          <a:lstStyle/>
          <a:p>
            <a:pPr algn="ctr"/>
            <a:r>
              <a:rPr lang="en-US" b="1" dirty="0">
                <a:latin typeface="+mn-lt"/>
              </a:rPr>
              <a:t>Pesticide Collection Program</a:t>
            </a:r>
          </a:p>
        </p:txBody>
      </p:sp>
      <p:sp>
        <p:nvSpPr>
          <p:cNvPr id="3" name="Content Placeholder 2"/>
          <p:cNvSpPr>
            <a:spLocks noGrp="1"/>
          </p:cNvSpPr>
          <p:nvPr>
            <p:ph idx="1"/>
          </p:nvPr>
        </p:nvSpPr>
        <p:spPr>
          <a:xfrm>
            <a:off x="4368800" y="2165684"/>
            <a:ext cx="7480300" cy="4018547"/>
          </a:xfrm>
        </p:spPr>
        <p:txBody>
          <a:bodyPr>
            <a:normAutofit/>
          </a:bodyPr>
          <a:lstStyle/>
          <a:p>
            <a:r>
              <a:rPr lang="en-US" sz="2400" dirty="0"/>
              <a:t>The disposal of canceled, banned or unwanted pesticides poses a significant challenge to agricultural producers and other pesticide users due to its high cost. </a:t>
            </a:r>
          </a:p>
          <a:p>
            <a:r>
              <a:rPr lang="en-US" sz="2400" dirty="0"/>
              <a:t>Program Status</a:t>
            </a:r>
          </a:p>
          <a:p>
            <a:pPr lvl="1"/>
            <a:r>
              <a:rPr lang="en-US" sz="2000" dirty="0"/>
              <a:t>FY23 program collected a total of ~60,000 lbs.</a:t>
            </a:r>
          </a:p>
          <a:p>
            <a:pPr lvl="1"/>
            <a:r>
              <a:rPr lang="en-US" sz="2000" dirty="0"/>
              <a:t>Since its inception, a total of over 1.8 million lbs. has been collected</a:t>
            </a:r>
          </a:p>
          <a:p>
            <a:pPr marL="228600" lvl="1" indent="0">
              <a:buNone/>
            </a:pPr>
            <a:r>
              <a:rPr lang="en-US" sz="2000" dirty="0"/>
              <a:t>.</a:t>
            </a:r>
          </a:p>
          <a:p>
            <a:pPr marL="0" indent="0">
              <a:buNone/>
            </a:pPr>
            <a:endParaRPr lang="en-US" dirty="0"/>
          </a:p>
          <a:p>
            <a:endParaRPr lang="en-US" dirty="0"/>
          </a:p>
        </p:txBody>
      </p:sp>
      <p:sp>
        <p:nvSpPr>
          <p:cNvPr id="5" name="TextBox 4"/>
          <p:cNvSpPr txBox="1"/>
          <p:nvPr/>
        </p:nvSpPr>
        <p:spPr>
          <a:xfrm>
            <a:off x="4368800" y="5117834"/>
            <a:ext cx="7500027"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For more information: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http://www.vdacs.virginia.gov/pesticide-collection.shtml</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Slide Number Placeholder 5"/>
          <p:cNvSpPr>
            <a:spLocks noGrp="1"/>
          </p:cNvSpPr>
          <p:nvPr>
            <p:ph type="sldNum" sz="quarter" idx="12"/>
          </p:nvPr>
        </p:nvSpPr>
        <p:spPr/>
        <p:txBody>
          <a:bodyPr/>
          <a:lstStyle/>
          <a:p>
            <a:fld id="{F570B3D5-320C-44A2-81BF-BC1224605DE1}" type="slidenum">
              <a:rPr lang="en-US" smtClean="0"/>
              <a:t>24</a:t>
            </a:fld>
            <a:endParaRPr lang="en-US" dirty="0"/>
          </a:p>
        </p:txBody>
      </p:sp>
      <p:pic>
        <p:nvPicPr>
          <p:cNvPr id="4" name="Picture 3">
            <a:extLst>
              <a:ext uri="{FF2B5EF4-FFF2-40B4-BE49-F238E27FC236}">
                <a16:creationId xmlns:a16="http://schemas.microsoft.com/office/drawing/2014/main" id="{14278AE0-0FA2-E815-E434-60BAF8400549}"/>
              </a:ext>
            </a:extLst>
          </p:cNvPr>
          <p:cNvPicPr>
            <a:picLocks noChangeAspect="1"/>
          </p:cNvPicPr>
          <p:nvPr/>
        </p:nvPicPr>
        <p:blipFill>
          <a:blip r:embed="rId4"/>
          <a:stretch>
            <a:fillRect/>
          </a:stretch>
        </p:blipFill>
        <p:spPr>
          <a:xfrm>
            <a:off x="502418" y="1934252"/>
            <a:ext cx="1843123" cy="2455805"/>
          </a:xfrm>
          <a:prstGeom prst="rect">
            <a:avLst/>
          </a:prstGeom>
          <a:effectLst>
            <a:softEdge rad="50800"/>
          </a:effectLst>
        </p:spPr>
      </p:pic>
      <p:pic>
        <p:nvPicPr>
          <p:cNvPr id="10" name="Picture 9">
            <a:extLst>
              <a:ext uri="{FF2B5EF4-FFF2-40B4-BE49-F238E27FC236}">
                <a16:creationId xmlns:a16="http://schemas.microsoft.com/office/drawing/2014/main" id="{90717D69-9244-88E0-21C8-3BA9AF23E3C9}"/>
              </a:ext>
            </a:extLst>
          </p:cNvPr>
          <p:cNvPicPr>
            <a:picLocks noChangeAspect="1"/>
          </p:cNvPicPr>
          <p:nvPr/>
        </p:nvPicPr>
        <p:blipFill>
          <a:blip r:embed="rId5"/>
          <a:stretch>
            <a:fillRect/>
          </a:stretch>
        </p:blipFill>
        <p:spPr>
          <a:xfrm>
            <a:off x="2018027" y="3512820"/>
            <a:ext cx="2167128" cy="2887980"/>
          </a:xfrm>
          <a:prstGeom prst="rect">
            <a:avLst/>
          </a:prstGeom>
          <a:effectLst>
            <a:softEdge rad="76200"/>
          </a:effectLst>
        </p:spPr>
      </p:pic>
    </p:spTree>
    <p:extLst>
      <p:ext uri="{BB962C8B-B14F-4D97-AF65-F5344CB8AC3E}">
        <p14:creationId xmlns:p14="http://schemas.microsoft.com/office/powerpoint/2010/main" val="21800548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4044" y="208365"/>
            <a:ext cx="3066937" cy="1097921"/>
          </a:xfrm>
        </p:spPr>
        <p:txBody>
          <a:bodyPr>
            <a:normAutofit fontScale="90000"/>
          </a:bodyPr>
          <a:lstStyle/>
          <a:p>
            <a:r>
              <a:rPr lang="en-US" sz="1500" b="1" dirty="0">
                <a:latin typeface="+mn-lt"/>
              </a:rPr>
              <a:t>2023</a:t>
            </a:r>
            <a:br>
              <a:rPr lang="en-US" sz="1500" b="1" dirty="0">
                <a:latin typeface="+mn-lt"/>
              </a:rPr>
            </a:br>
            <a:r>
              <a:rPr lang="en-US" sz="1500" b="1" dirty="0">
                <a:latin typeface="+mn-lt"/>
              </a:rPr>
              <a:t>Pesticide Collection Program</a:t>
            </a:r>
          </a:p>
        </p:txBody>
      </p:sp>
      <p:sp>
        <p:nvSpPr>
          <p:cNvPr id="8" name="Content Placeholder 7">
            <a:extLst>
              <a:ext uri="{FF2B5EF4-FFF2-40B4-BE49-F238E27FC236}">
                <a16:creationId xmlns:a16="http://schemas.microsoft.com/office/drawing/2014/main" id="{96FA778B-ACD2-C6AF-4BE0-012551A72F6F}"/>
              </a:ext>
            </a:extLst>
          </p:cNvPr>
          <p:cNvSpPr>
            <a:spLocks noGrp="1"/>
          </p:cNvSpPr>
          <p:nvPr>
            <p:ph idx="1"/>
          </p:nvPr>
        </p:nvSpPr>
        <p:spPr>
          <a:xfrm>
            <a:off x="391886" y="1436914"/>
            <a:ext cx="3838470" cy="5181251"/>
          </a:xfrm>
        </p:spPr>
        <p:txBody>
          <a:bodyPr>
            <a:normAutofit fontScale="92500" lnSpcReduction="10000"/>
          </a:bodyPr>
          <a:lstStyle/>
          <a:p>
            <a:pPr marR="0" indent="0">
              <a:lnSpc>
                <a:spcPct val="90000"/>
              </a:lnSpc>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R="0" indent="0">
              <a:lnSpc>
                <a:spcPct val="90000"/>
              </a:lnSpc>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Sept 26</a:t>
            </a:r>
            <a:endParaRPr lang="en-US" sz="1200" dirty="0">
              <a:effectLst/>
              <a:latin typeface="Times New Roman" panose="02020603050405020304" pitchFamily="18" charset="0"/>
              <a:ea typeface="Times New Roman" panose="02020603050405020304" pitchFamily="18" charset="0"/>
            </a:endParaRPr>
          </a:p>
          <a:p>
            <a:pPr marR="0" indent="0">
              <a:lnSpc>
                <a:spcPct val="90000"/>
              </a:lnSpc>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Lynchburg Livestock Market</a:t>
            </a:r>
            <a:endParaRPr lang="en-US" sz="1200" dirty="0">
              <a:effectLst/>
              <a:latin typeface="Times New Roman" panose="02020603050405020304" pitchFamily="18" charset="0"/>
              <a:ea typeface="Times New Roman" panose="02020603050405020304" pitchFamily="18" charset="0"/>
            </a:endParaRPr>
          </a:p>
          <a:p>
            <a:pPr marR="0" indent="0">
              <a:lnSpc>
                <a:spcPct val="90000"/>
              </a:lnSpc>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243 Livestock Road</a:t>
            </a:r>
            <a:endParaRPr lang="en-US" sz="1200" dirty="0">
              <a:effectLst/>
              <a:latin typeface="Times New Roman" panose="02020603050405020304" pitchFamily="18" charset="0"/>
              <a:ea typeface="Times New Roman" panose="02020603050405020304" pitchFamily="18" charset="0"/>
            </a:endParaRPr>
          </a:p>
          <a:p>
            <a:pPr marR="0" indent="0">
              <a:lnSpc>
                <a:spcPct val="90000"/>
              </a:lnSpc>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Rustburg, VA</a:t>
            </a:r>
            <a:endParaRPr lang="en-US" sz="1200" dirty="0">
              <a:effectLst/>
              <a:latin typeface="Times New Roman" panose="02020603050405020304" pitchFamily="18" charset="0"/>
              <a:ea typeface="Times New Roman" panose="02020603050405020304" pitchFamily="18" charset="0"/>
            </a:endParaRPr>
          </a:p>
          <a:p>
            <a:pPr marR="0" indent="0">
              <a:lnSpc>
                <a:spcPct val="90000"/>
              </a:lnSpc>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R="0" indent="0">
              <a:lnSpc>
                <a:spcPct val="90000"/>
              </a:lnSpc>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Sept 27</a:t>
            </a:r>
            <a:endParaRPr lang="en-US" sz="1200" dirty="0">
              <a:effectLst/>
              <a:latin typeface="Times New Roman" panose="02020603050405020304" pitchFamily="18" charset="0"/>
              <a:ea typeface="Times New Roman" panose="02020603050405020304" pitchFamily="18" charset="0"/>
            </a:endParaRPr>
          </a:p>
          <a:p>
            <a:pPr marR="0" indent="0">
              <a:lnSpc>
                <a:spcPct val="90000"/>
              </a:lnSpc>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Southern State-Farmers Cooperative</a:t>
            </a:r>
            <a:endParaRPr lang="en-US" sz="1200" dirty="0">
              <a:effectLst/>
              <a:latin typeface="Times New Roman" panose="02020603050405020304" pitchFamily="18" charset="0"/>
              <a:ea typeface="Times New Roman" panose="02020603050405020304" pitchFamily="18" charset="0"/>
            </a:endParaRPr>
          </a:p>
          <a:p>
            <a:pPr marR="0" indent="0">
              <a:lnSpc>
                <a:spcPct val="90000"/>
              </a:lnSpc>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182 Smi Way</a:t>
            </a:r>
            <a:endParaRPr lang="en-US" sz="1200" dirty="0">
              <a:effectLst/>
              <a:latin typeface="Times New Roman" panose="02020603050405020304" pitchFamily="18" charset="0"/>
              <a:ea typeface="Times New Roman" panose="02020603050405020304" pitchFamily="18" charset="0"/>
            </a:endParaRPr>
          </a:p>
          <a:p>
            <a:pPr marR="0" indent="0">
              <a:lnSpc>
                <a:spcPct val="90000"/>
              </a:lnSpc>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Farmville, VA</a:t>
            </a:r>
            <a:endParaRPr lang="en-US" sz="1200" dirty="0">
              <a:effectLst/>
              <a:latin typeface="Times New Roman" panose="02020603050405020304" pitchFamily="18" charset="0"/>
              <a:ea typeface="Times New Roman" panose="02020603050405020304" pitchFamily="18" charset="0"/>
            </a:endParaRPr>
          </a:p>
          <a:p>
            <a:pPr marR="0" indent="0">
              <a:lnSpc>
                <a:spcPct val="90000"/>
              </a:lnSpc>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R="0" indent="0">
              <a:lnSpc>
                <a:spcPct val="90000"/>
              </a:lnSpc>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Sept 28</a:t>
            </a:r>
            <a:endParaRPr lang="en-US" sz="1200" dirty="0">
              <a:effectLst/>
              <a:latin typeface="Times New Roman" panose="02020603050405020304" pitchFamily="18" charset="0"/>
              <a:ea typeface="Times New Roman" panose="02020603050405020304" pitchFamily="18" charset="0"/>
            </a:endParaRPr>
          </a:p>
          <a:p>
            <a:pPr marR="0" indent="0">
              <a:lnSpc>
                <a:spcPct val="90000"/>
              </a:lnSpc>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Meherrin Ag &amp; Chemical</a:t>
            </a:r>
            <a:endParaRPr lang="en-US" sz="1200" dirty="0">
              <a:effectLst/>
              <a:latin typeface="Times New Roman" panose="02020603050405020304" pitchFamily="18" charset="0"/>
              <a:ea typeface="Times New Roman" panose="02020603050405020304" pitchFamily="18" charset="0"/>
            </a:endParaRPr>
          </a:p>
          <a:p>
            <a:pPr marR="0" indent="0">
              <a:lnSpc>
                <a:spcPct val="90000"/>
              </a:lnSpc>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1409 Vincent Store Road</a:t>
            </a:r>
            <a:endParaRPr lang="en-US" sz="1200" dirty="0">
              <a:effectLst/>
              <a:latin typeface="Times New Roman" panose="02020603050405020304" pitchFamily="18" charset="0"/>
              <a:ea typeface="Times New Roman" panose="02020603050405020304" pitchFamily="18" charset="0"/>
            </a:endParaRPr>
          </a:p>
          <a:p>
            <a:pPr marR="0" indent="0">
              <a:lnSpc>
                <a:spcPct val="90000"/>
              </a:lnSpc>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Charlotte Court House, VA</a:t>
            </a:r>
            <a:endParaRPr lang="en-US" sz="1200" dirty="0">
              <a:effectLst/>
              <a:latin typeface="Times New Roman" panose="02020603050405020304" pitchFamily="18" charset="0"/>
              <a:ea typeface="Times New Roman" panose="02020603050405020304" pitchFamily="18" charset="0"/>
            </a:endParaRPr>
          </a:p>
          <a:p>
            <a:pPr marR="0" indent="0">
              <a:lnSpc>
                <a:spcPct val="90000"/>
              </a:lnSpc>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R="0" indent="0">
              <a:lnSpc>
                <a:spcPct val="90000"/>
              </a:lnSpc>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Oct 3</a:t>
            </a:r>
            <a:endParaRPr lang="en-US" sz="1200" dirty="0">
              <a:effectLst/>
              <a:latin typeface="Times New Roman" panose="02020603050405020304" pitchFamily="18" charset="0"/>
              <a:ea typeface="Times New Roman" panose="02020603050405020304" pitchFamily="18" charset="0"/>
            </a:endParaRPr>
          </a:p>
          <a:p>
            <a:pPr marR="0" indent="0">
              <a:lnSpc>
                <a:spcPct val="90000"/>
              </a:lnSpc>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Nutrien Ag (Fertilizer Warehouse)</a:t>
            </a:r>
            <a:endParaRPr lang="en-US" sz="1200" dirty="0">
              <a:effectLst/>
              <a:latin typeface="Times New Roman" panose="02020603050405020304" pitchFamily="18" charset="0"/>
              <a:ea typeface="Times New Roman" panose="02020603050405020304" pitchFamily="18" charset="0"/>
            </a:endParaRPr>
          </a:p>
          <a:p>
            <a:pPr marR="0" indent="0">
              <a:lnSpc>
                <a:spcPct val="90000"/>
              </a:lnSpc>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204 South Lunenburg Ave.</a:t>
            </a:r>
            <a:endParaRPr lang="en-US" sz="1200" dirty="0">
              <a:effectLst/>
              <a:latin typeface="Times New Roman" panose="02020603050405020304" pitchFamily="18" charset="0"/>
              <a:ea typeface="Times New Roman" panose="02020603050405020304" pitchFamily="18" charset="0"/>
            </a:endParaRPr>
          </a:p>
          <a:p>
            <a:pPr marR="0" indent="0">
              <a:lnSpc>
                <a:spcPct val="90000"/>
              </a:lnSpc>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South Hill, VA</a:t>
            </a:r>
            <a:endParaRPr lang="en-US" sz="1200" dirty="0">
              <a:effectLst/>
              <a:latin typeface="Times New Roman" panose="02020603050405020304" pitchFamily="18" charset="0"/>
              <a:ea typeface="Times New Roman" panose="02020603050405020304" pitchFamily="18" charset="0"/>
            </a:endParaRPr>
          </a:p>
          <a:p>
            <a:pPr marR="0" indent="0">
              <a:lnSpc>
                <a:spcPct val="90000"/>
              </a:lnSpc>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R="0" indent="0">
              <a:lnSpc>
                <a:spcPct val="90000"/>
              </a:lnSpc>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Oct 4</a:t>
            </a:r>
            <a:endParaRPr lang="en-US" sz="1200" dirty="0">
              <a:effectLst/>
              <a:latin typeface="Times New Roman" panose="02020603050405020304" pitchFamily="18" charset="0"/>
              <a:ea typeface="Times New Roman" panose="02020603050405020304" pitchFamily="18" charset="0"/>
            </a:endParaRPr>
          </a:p>
          <a:p>
            <a:pPr marR="0" indent="0">
              <a:lnSpc>
                <a:spcPct val="90000"/>
              </a:lnSpc>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Halifax County Agriculture Marketing Center</a:t>
            </a:r>
            <a:endParaRPr lang="en-US" sz="1200" dirty="0">
              <a:effectLst/>
              <a:latin typeface="Times New Roman" panose="02020603050405020304" pitchFamily="18" charset="0"/>
              <a:ea typeface="Times New Roman" panose="02020603050405020304" pitchFamily="18" charset="0"/>
            </a:endParaRPr>
          </a:p>
          <a:p>
            <a:pPr marR="0" indent="0">
              <a:lnSpc>
                <a:spcPct val="90000"/>
              </a:lnSpc>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1001 Farmway Lane</a:t>
            </a:r>
            <a:endParaRPr lang="en-US" sz="1200" dirty="0">
              <a:effectLst/>
              <a:latin typeface="Times New Roman" panose="02020603050405020304" pitchFamily="18" charset="0"/>
              <a:ea typeface="Times New Roman" panose="02020603050405020304" pitchFamily="18" charset="0"/>
            </a:endParaRPr>
          </a:p>
          <a:p>
            <a:pPr marR="0" indent="0">
              <a:lnSpc>
                <a:spcPct val="90000"/>
              </a:lnSpc>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Scottsburg, VA</a:t>
            </a:r>
            <a:endParaRPr lang="en-US" sz="1200" dirty="0">
              <a:effectLst/>
              <a:latin typeface="Times New Roman" panose="02020603050405020304" pitchFamily="18" charset="0"/>
              <a:ea typeface="Times New Roman" panose="02020603050405020304" pitchFamily="18" charset="0"/>
            </a:endParaRPr>
          </a:p>
          <a:p>
            <a:pPr marR="0" indent="0">
              <a:lnSpc>
                <a:spcPct val="90000"/>
              </a:lnSpc>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R="0" indent="0">
              <a:lnSpc>
                <a:spcPct val="90000"/>
              </a:lnSpc>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Oct 5</a:t>
            </a:r>
            <a:endParaRPr lang="en-US" sz="1200" dirty="0">
              <a:effectLst/>
              <a:latin typeface="Times New Roman" panose="02020603050405020304" pitchFamily="18" charset="0"/>
              <a:ea typeface="Times New Roman" panose="02020603050405020304" pitchFamily="18" charset="0"/>
            </a:endParaRPr>
          </a:p>
          <a:p>
            <a:pPr marR="0" indent="0">
              <a:lnSpc>
                <a:spcPct val="90000"/>
              </a:lnSpc>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Piedmont Farmers Cooperative (formerly know as Southern States) Chatham Co-op</a:t>
            </a:r>
          </a:p>
          <a:p>
            <a:pPr marR="0" indent="0">
              <a:lnSpc>
                <a:spcPct val="90000"/>
              </a:lnSpc>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485 Tightsqueeze Industrial Road</a:t>
            </a:r>
            <a:endParaRPr lang="en-US" sz="1200" dirty="0">
              <a:effectLst/>
              <a:latin typeface="Times New Roman" panose="02020603050405020304" pitchFamily="18" charset="0"/>
              <a:ea typeface="Times New Roman" panose="02020603050405020304" pitchFamily="18" charset="0"/>
            </a:endParaRPr>
          </a:p>
          <a:p>
            <a:pPr marL="182880" marR="0" indent="0">
              <a:lnSpc>
                <a:spcPct val="90000"/>
              </a:lnSpc>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 Chatham, VA</a:t>
            </a:r>
            <a:endParaRPr lang="en-US" sz="1200" dirty="0">
              <a:effectLst/>
              <a:latin typeface="Times New Roman" panose="02020603050405020304" pitchFamily="18" charset="0"/>
              <a:ea typeface="Times New Roman" panose="02020603050405020304" pitchFamily="18" charset="0"/>
            </a:endParaRPr>
          </a:p>
          <a:p>
            <a:pPr marL="182880" marR="0" indent="0">
              <a:lnSpc>
                <a:spcPct val="90000"/>
              </a:lnSpc>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182880" marR="0" indent="0">
              <a:lnSpc>
                <a:spcPct val="90000"/>
              </a:lnSpc>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October 11</a:t>
            </a:r>
            <a:endParaRPr lang="en-US" sz="1200" dirty="0">
              <a:effectLst/>
              <a:latin typeface="Times New Roman" panose="02020603050405020304" pitchFamily="18" charset="0"/>
              <a:ea typeface="Times New Roman" panose="02020603050405020304" pitchFamily="18" charset="0"/>
            </a:endParaRPr>
          </a:p>
          <a:p>
            <a:pPr marL="182880" marR="0" indent="0">
              <a:lnSpc>
                <a:spcPct val="90000"/>
              </a:lnSpc>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National Guard Armory</a:t>
            </a:r>
            <a:endParaRPr lang="en-US" sz="1200" dirty="0">
              <a:effectLst/>
              <a:latin typeface="Times New Roman" panose="02020603050405020304" pitchFamily="18" charset="0"/>
              <a:ea typeface="Times New Roman" panose="02020603050405020304" pitchFamily="18" charset="0"/>
            </a:endParaRPr>
          </a:p>
          <a:p>
            <a:pPr marL="182880" marR="0" indent="0">
              <a:lnSpc>
                <a:spcPct val="90000"/>
              </a:lnSpc>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315 Commonwealth Blv. W</a:t>
            </a:r>
            <a:endParaRPr lang="en-US" sz="1200" dirty="0">
              <a:effectLst/>
              <a:latin typeface="Times New Roman" panose="02020603050405020304" pitchFamily="18" charset="0"/>
              <a:ea typeface="Times New Roman" panose="02020603050405020304" pitchFamily="18" charset="0"/>
            </a:endParaRPr>
          </a:p>
          <a:p>
            <a:pPr marL="182880" marR="0" indent="0">
              <a:lnSpc>
                <a:spcPct val="90000"/>
              </a:lnSpc>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Martinsville, VA</a:t>
            </a:r>
            <a:endParaRPr lang="en-US" sz="1200" dirty="0">
              <a:effectLst/>
              <a:latin typeface="Times New Roman" panose="02020603050405020304" pitchFamily="18" charset="0"/>
              <a:ea typeface="Times New Roman" panose="02020603050405020304" pitchFamily="18" charset="0"/>
            </a:endParaRPr>
          </a:p>
          <a:p>
            <a:pPr>
              <a:lnSpc>
                <a:spcPct val="90000"/>
              </a:lnSpc>
            </a:pPr>
            <a:endParaRPr lang="en-US" sz="600" dirty="0"/>
          </a:p>
        </p:txBody>
      </p:sp>
      <p:sp>
        <p:nvSpPr>
          <p:cNvPr id="20" name="Rectangle 19">
            <a:extLst>
              <a:ext uri="{FF2B5EF4-FFF2-40B4-BE49-F238E27FC236}">
                <a16:creationId xmlns:a16="http://schemas.microsoft.com/office/drawing/2014/main" id="{6515FC82-3453-4CBE-8895-4CCFF33952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4182" y="964692"/>
            <a:ext cx="6885432" cy="4936558"/>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C5FD847B-65C0-4027-8DFC-70CB42451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802" y="1128683"/>
            <a:ext cx="6558192" cy="46085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Content Placeholder 3"/>
          <p:cNvPicPr>
            <a:picLocks noChangeAspect="1"/>
          </p:cNvPicPr>
          <p:nvPr/>
        </p:nvPicPr>
        <p:blipFill rotWithShape="1">
          <a:blip r:embed="rId3"/>
          <a:stretch/>
        </p:blipFill>
        <p:spPr>
          <a:xfrm>
            <a:off x="4494182" y="1436914"/>
            <a:ext cx="6857222" cy="3857187"/>
          </a:xfrm>
          <a:prstGeom prst="rect">
            <a:avLst/>
          </a:prstGeom>
          <a:effectLst>
            <a:softEdge rad="317500"/>
          </a:effectLst>
        </p:spPr>
      </p:pic>
      <p:sp>
        <p:nvSpPr>
          <p:cNvPr id="3" name="Slide Number Placeholder 2"/>
          <p:cNvSpPr>
            <a:spLocks noGrp="1"/>
          </p:cNvSpPr>
          <p:nvPr>
            <p:ph type="sldNum" sz="quarter" idx="12"/>
          </p:nvPr>
        </p:nvSpPr>
        <p:spPr>
          <a:xfrm>
            <a:off x="10758922" y="6217920"/>
            <a:ext cx="365760" cy="365760"/>
          </a:xfrm>
        </p:spPr>
        <p:txBody>
          <a:bodyPr>
            <a:normAutofit/>
          </a:bodyPr>
          <a:lstStyle/>
          <a:p>
            <a:pPr>
              <a:lnSpc>
                <a:spcPct val="90000"/>
              </a:lnSpc>
              <a:spcAft>
                <a:spcPts val="600"/>
              </a:spcAft>
            </a:pPr>
            <a:fld id="{F570B3D5-320C-44A2-81BF-BC1224605DE1}" type="slidenum">
              <a:rPr lang="en-US" smtClean="0"/>
              <a:pPr>
                <a:lnSpc>
                  <a:spcPct val="90000"/>
                </a:lnSpc>
                <a:spcAft>
                  <a:spcPts val="600"/>
                </a:spcAft>
              </a:pPr>
              <a:t>25</a:t>
            </a:fld>
            <a:endParaRPr lang="en-US" dirty="0"/>
          </a:p>
        </p:txBody>
      </p:sp>
      <p:sp>
        <p:nvSpPr>
          <p:cNvPr id="7" name="TextBox 6">
            <a:extLst>
              <a:ext uri="{FF2B5EF4-FFF2-40B4-BE49-F238E27FC236}">
                <a16:creationId xmlns:a16="http://schemas.microsoft.com/office/drawing/2014/main" id="{0C8E0105-5EDB-5222-E3D1-752746D0F15B}"/>
              </a:ext>
            </a:extLst>
          </p:cNvPr>
          <p:cNvSpPr txBox="1"/>
          <p:nvPr/>
        </p:nvSpPr>
        <p:spPr>
          <a:xfrm>
            <a:off x="99850" y="6340630"/>
            <a:ext cx="5996150" cy="369332"/>
          </a:xfrm>
          <a:prstGeom prst="rect">
            <a:avLst/>
          </a:prstGeom>
          <a:noFill/>
        </p:spPr>
        <p:txBody>
          <a:bodyPr wrap="square" rtlCol="0">
            <a:spAutoFit/>
          </a:bodyPr>
          <a:lstStyle/>
          <a:p>
            <a:r>
              <a:rPr lang="en-US" sz="1100" b="1" dirty="0">
                <a:solidFill>
                  <a:srgbClr val="C00000"/>
                </a:solidFill>
              </a:rPr>
              <a:t>ALL LOCATIONS ARE OPEN FROM 9 A.M. TO 1 P.M</a:t>
            </a:r>
            <a:r>
              <a:rPr lang="en-US" dirty="0"/>
              <a:t>.</a:t>
            </a:r>
          </a:p>
        </p:txBody>
      </p:sp>
    </p:spTree>
    <p:extLst>
      <p:ext uri="{BB962C8B-B14F-4D97-AF65-F5344CB8AC3E}">
        <p14:creationId xmlns:p14="http://schemas.microsoft.com/office/powerpoint/2010/main" val="29637990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6383" y="439719"/>
            <a:ext cx="9334918" cy="1188720"/>
          </a:xfrm>
        </p:spPr>
        <p:txBody>
          <a:bodyPr>
            <a:normAutofit/>
          </a:bodyPr>
          <a:lstStyle/>
          <a:p>
            <a:r>
              <a:rPr lang="en-US" sz="2400" b="1" dirty="0">
                <a:latin typeface="+mn-lt"/>
              </a:rPr>
              <a:t>Plastic Pesticide Container Recycling</a:t>
            </a:r>
          </a:p>
        </p:txBody>
      </p:sp>
      <p:sp>
        <p:nvSpPr>
          <p:cNvPr id="3" name="Content Placeholder 2"/>
          <p:cNvSpPr>
            <a:spLocks noGrp="1"/>
          </p:cNvSpPr>
          <p:nvPr>
            <p:ph sz="half" idx="1"/>
          </p:nvPr>
        </p:nvSpPr>
        <p:spPr>
          <a:xfrm>
            <a:off x="963561" y="2115530"/>
            <a:ext cx="4271771" cy="3101982"/>
          </a:xfrm>
        </p:spPr>
        <p:txBody>
          <a:bodyPr>
            <a:normAutofit fontScale="85000" lnSpcReduction="20000"/>
          </a:bodyPr>
          <a:lstStyle/>
          <a:p>
            <a:r>
              <a:rPr lang="en-US" sz="2400" dirty="0"/>
              <a:t>Provide agricultural producers, pesticide dealers and pest control firms with option for the disposal of properly rinsed pesticide containers.</a:t>
            </a:r>
          </a:p>
          <a:p>
            <a:r>
              <a:rPr lang="en-US" sz="2400" dirty="0"/>
              <a:t>Program Status</a:t>
            </a:r>
          </a:p>
          <a:p>
            <a:pPr lvl="1"/>
            <a:r>
              <a:rPr lang="en-US" sz="2400" dirty="0"/>
              <a:t>FY23 program recycled a total of ~96,000 lbs.</a:t>
            </a:r>
          </a:p>
          <a:p>
            <a:pPr lvl="1"/>
            <a:r>
              <a:rPr lang="en-US" sz="2400" dirty="0"/>
              <a:t>Since its inception, a total of more than 2.4 million lbs.. has been collected.</a:t>
            </a:r>
          </a:p>
          <a:p>
            <a:endParaRPr lang="en-US" dirty="0"/>
          </a:p>
        </p:txBody>
      </p:sp>
      <p:sp>
        <p:nvSpPr>
          <p:cNvPr id="6" name="Slide Number Placeholder 5"/>
          <p:cNvSpPr>
            <a:spLocks noGrp="1"/>
          </p:cNvSpPr>
          <p:nvPr>
            <p:ph type="sldNum" sz="quarter" idx="12"/>
          </p:nvPr>
        </p:nvSpPr>
        <p:spPr/>
        <p:txBody>
          <a:bodyPr/>
          <a:lstStyle/>
          <a:p>
            <a:fld id="{F570B3D5-320C-44A2-81BF-BC1224605DE1}" type="slidenum">
              <a:rPr lang="en-US" smtClean="0"/>
              <a:t>26</a:t>
            </a:fld>
            <a:endParaRPr lang="en-US" dirty="0"/>
          </a:p>
        </p:txBody>
      </p:sp>
      <p:sp>
        <p:nvSpPr>
          <p:cNvPr id="5" name="TextBox 4"/>
          <p:cNvSpPr txBox="1"/>
          <p:nvPr/>
        </p:nvSpPr>
        <p:spPr>
          <a:xfrm>
            <a:off x="963561" y="5525729"/>
            <a:ext cx="9410186" cy="8925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For more information: </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hlinkClick r:id="rId3"/>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http://www.vdacs.virginia.gov/pesticide-container-recycling.shtml</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3" name="Picture 12">
            <a:extLst>
              <a:ext uri="{FF2B5EF4-FFF2-40B4-BE49-F238E27FC236}">
                <a16:creationId xmlns:a16="http://schemas.microsoft.com/office/drawing/2014/main" id="{95643601-1ABE-5CCD-C4CB-CE4196866FBB}"/>
              </a:ext>
            </a:extLst>
          </p:cNvPr>
          <p:cNvPicPr>
            <a:picLocks noChangeAspect="1"/>
          </p:cNvPicPr>
          <p:nvPr/>
        </p:nvPicPr>
        <p:blipFill>
          <a:blip r:embed="rId4"/>
          <a:stretch>
            <a:fillRect/>
          </a:stretch>
        </p:blipFill>
        <p:spPr>
          <a:xfrm>
            <a:off x="5568170" y="2634762"/>
            <a:ext cx="3273974" cy="3101982"/>
          </a:xfrm>
          <a:prstGeom prst="rect">
            <a:avLst/>
          </a:prstGeom>
          <a:effectLst>
            <a:softEdge rad="127000"/>
          </a:effectLst>
        </p:spPr>
      </p:pic>
      <p:pic>
        <p:nvPicPr>
          <p:cNvPr id="17" name="Picture 16">
            <a:extLst>
              <a:ext uri="{FF2B5EF4-FFF2-40B4-BE49-F238E27FC236}">
                <a16:creationId xmlns:a16="http://schemas.microsoft.com/office/drawing/2014/main" id="{EFF719E9-EB56-4F4A-7EC3-C908B6055624}"/>
              </a:ext>
            </a:extLst>
          </p:cNvPr>
          <p:cNvPicPr>
            <a:picLocks noChangeAspect="1"/>
          </p:cNvPicPr>
          <p:nvPr/>
        </p:nvPicPr>
        <p:blipFill>
          <a:blip r:embed="rId5"/>
          <a:stretch>
            <a:fillRect/>
          </a:stretch>
        </p:blipFill>
        <p:spPr>
          <a:xfrm>
            <a:off x="8296598" y="2115530"/>
            <a:ext cx="3514646" cy="2527160"/>
          </a:xfrm>
          <a:prstGeom prst="rect">
            <a:avLst/>
          </a:prstGeom>
          <a:effectLst>
            <a:softEdge rad="165100"/>
          </a:effectLst>
        </p:spPr>
      </p:pic>
    </p:spTree>
    <p:extLst>
      <p:ext uri="{BB962C8B-B14F-4D97-AF65-F5344CB8AC3E}">
        <p14:creationId xmlns:p14="http://schemas.microsoft.com/office/powerpoint/2010/main" val="2599536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36181" y="311086"/>
            <a:ext cx="10228730" cy="1325563"/>
          </a:xfrm>
        </p:spPr>
        <p:txBody>
          <a:bodyPr>
            <a:normAutofit/>
          </a:bodyPr>
          <a:lstStyle/>
          <a:p>
            <a:r>
              <a:rPr lang="en-US" b="1" dirty="0">
                <a:latin typeface="+mn-lt"/>
              </a:rPr>
              <a:t>Reporting Requirements:</a:t>
            </a:r>
            <a:br>
              <a:rPr lang="en-US" b="1" dirty="0">
                <a:latin typeface="+mn-lt"/>
              </a:rPr>
            </a:br>
            <a:r>
              <a:rPr lang="en-US" b="1" dirty="0">
                <a:latin typeface="+mn-lt"/>
              </a:rPr>
              <a:t>Accidents and Incidents*</a:t>
            </a:r>
          </a:p>
        </p:txBody>
      </p:sp>
      <p:sp>
        <p:nvSpPr>
          <p:cNvPr id="3" name="Content Placeholder 2"/>
          <p:cNvSpPr>
            <a:spLocks noGrp="1"/>
          </p:cNvSpPr>
          <p:nvPr>
            <p:ph sz="half" idx="1"/>
          </p:nvPr>
        </p:nvSpPr>
        <p:spPr>
          <a:xfrm>
            <a:off x="1012064" y="1802354"/>
            <a:ext cx="5338482" cy="4330422"/>
          </a:xfrm>
        </p:spPr>
        <p:txBody>
          <a:bodyPr>
            <a:noAutofit/>
          </a:bodyPr>
          <a:lstStyle/>
          <a:p>
            <a:r>
              <a:rPr lang="en-US" sz="2000" dirty="0"/>
              <a:t>Certified commercial or private applicators or registered technicians shall report any pesticide accident or incident in which they are involved that constitutes a threat to any person, to public health or safety, or to the environment, as a result of the use or presence of any pesticide. </a:t>
            </a:r>
          </a:p>
          <a:p>
            <a:r>
              <a:rPr lang="en-US" sz="2000" dirty="0"/>
              <a:t>Includes both general use and restricted use pesticides.</a:t>
            </a:r>
          </a:p>
          <a:p>
            <a:r>
              <a:rPr lang="en-US" sz="2000" dirty="0"/>
              <a:t>No minimum amount.</a:t>
            </a:r>
          </a:p>
          <a:p>
            <a:r>
              <a:rPr lang="en-US" sz="2000" dirty="0"/>
              <a:t>Pesticide accidents/incidents should be </a:t>
            </a:r>
            <a:r>
              <a:rPr lang="en-US" sz="2000" u="sng" dirty="0"/>
              <a:t>reported to VDACS within 48 hours by phone and within 10 days in writing.</a:t>
            </a:r>
          </a:p>
          <a:p>
            <a:endParaRPr lang="en-US" sz="2200" dirty="0"/>
          </a:p>
        </p:txBody>
      </p:sp>
      <p:sp>
        <p:nvSpPr>
          <p:cNvPr id="4" name="Content Placeholder 3"/>
          <p:cNvSpPr>
            <a:spLocks noGrp="1"/>
          </p:cNvSpPr>
          <p:nvPr>
            <p:ph sz="half" idx="2"/>
          </p:nvPr>
        </p:nvSpPr>
        <p:spPr>
          <a:xfrm>
            <a:off x="6350546" y="1887202"/>
            <a:ext cx="5463989" cy="4556287"/>
          </a:xfrm>
        </p:spPr>
        <p:txBody>
          <a:bodyPr>
            <a:normAutofit fontScale="77500" lnSpcReduction="20000"/>
          </a:bodyPr>
          <a:lstStyle/>
          <a:p>
            <a:r>
              <a:rPr lang="en-US" dirty="0"/>
              <a:t> </a:t>
            </a:r>
            <a:r>
              <a:rPr lang="en-US" sz="2600" dirty="0"/>
              <a:t>Reports include:</a:t>
            </a:r>
          </a:p>
          <a:p>
            <a:pPr lvl="1"/>
            <a:r>
              <a:rPr lang="en-US" sz="2600" u="sng" dirty="0"/>
              <a:t>Name of individuals </a:t>
            </a:r>
            <a:r>
              <a:rPr lang="en-US" sz="2600" dirty="0"/>
              <a:t>involved in accident or incident;</a:t>
            </a:r>
          </a:p>
          <a:p>
            <a:pPr lvl="1"/>
            <a:r>
              <a:rPr lang="en-US" sz="2600" dirty="0"/>
              <a:t>Name of </a:t>
            </a:r>
            <a:r>
              <a:rPr lang="en-US" sz="2600" u="sng" dirty="0"/>
              <a:t>pesticide</a:t>
            </a:r>
            <a:r>
              <a:rPr lang="en-US" sz="2600" dirty="0"/>
              <a:t> involved;</a:t>
            </a:r>
          </a:p>
          <a:p>
            <a:pPr lvl="1"/>
            <a:r>
              <a:rPr lang="en-US" sz="2600" u="sng" dirty="0"/>
              <a:t>Quantity</a:t>
            </a:r>
            <a:r>
              <a:rPr lang="en-US" sz="2600" dirty="0"/>
              <a:t> of pesticide spilled and containment procedures;</a:t>
            </a:r>
          </a:p>
          <a:p>
            <a:pPr lvl="1"/>
            <a:r>
              <a:rPr lang="en-US" sz="2600" u="sng" dirty="0"/>
              <a:t>Time, date, and location </a:t>
            </a:r>
            <a:r>
              <a:rPr lang="en-US" sz="2600" dirty="0"/>
              <a:t>of accident or incident;</a:t>
            </a:r>
          </a:p>
          <a:p>
            <a:pPr lvl="1"/>
            <a:r>
              <a:rPr lang="en-US" sz="2600" u="sng" dirty="0"/>
              <a:t>Mitigating actions </a:t>
            </a:r>
            <a:r>
              <a:rPr lang="en-US" sz="2600" dirty="0"/>
              <a:t>taken; and</a:t>
            </a:r>
          </a:p>
          <a:p>
            <a:pPr lvl="1"/>
            <a:r>
              <a:rPr lang="en-US" sz="2600" dirty="0"/>
              <a:t>Name, or description if unnamed, and location of </a:t>
            </a:r>
            <a:r>
              <a:rPr lang="en-US" sz="2600" u="sng" dirty="0"/>
              <a:t>bodies of water nearby where contamination of such bodies of water could reasonably be expected </a:t>
            </a:r>
            <a:r>
              <a:rPr lang="en-US" sz="2600" dirty="0"/>
              <a:t>to occur due to natural or manmade actions.</a:t>
            </a:r>
          </a:p>
          <a:p>
            <a:endParaRPr lang="en-US" dirty="0"/>
          </a:p>
        </p:txBody>
      </p:sp>
      <p:sp>
        <p:nvSpPr>
          <p:cNvPr id="5" name="TextBox 4"/>
          <p:cNvSpPr txBox="1"/>
          <p:nvPr/>
        </p:nvSpPr>
        <p:spPr>
          <a:xfrm>
            <a:off x="1125070" y="6383625"/>
            <a:ext cx="9865659" cy="400110"/>
          </a:xfrm>
          <a:prstGeom prst="rect">
            <a:avLst/>
          </a:prstGeom>
          <a:noFill/>
        </p:spPr>
        <p:txBody>
          <a:bodyPr wrap="square" rtlCol="0">
            <a:spAutoFit/>
          </a:bodyPr>
          <a:lstStyle/>
          <a:p>
            <a:pPr algn="ctr"/>
            <a:r>
              <a:rPr lang="en-US" sz="2000" b="1" i="1" dirty="0">
                <a:solidFill>
                  <a:srgbClr val="C00000"/>
                </a:solidFill>
              </a:rPr>
              <a:t>*There may be other reporting requirements outside of the Act &amp; Regulations…</a:t>
            </a:r>
          </a:p>
        </p:txBody>
      </p:sp>
      <p:sp>
        <p:nvSpPr>
          <p:cNvPr id="6" name="Slide Number Placeholder 5"/>
          <p:cNvSpPr>
            <a:spLocks noGrp="1"/>
          </p:cNvSpPr>
          <p:nvPr>
            <p:ph type="sldNum" sz="quarter" idx="12"/>
          </p:nvPr>
        </p:nvSpPr>
        <p:spPr/>
        <p:txBody>
          <a:bodyPr/>
          <a:lstStyle/>
          <a:p>
            <a:fld id="{F570B3D5-320C-44A2-81BF-BC1224605DE1}" type="slidenum">
              <a:rPr lang="en-US" smtClean="0"/>
              <a:t>27</a:t>
            </a:fld>
            <a:endParaRPr lang="en-US" dirty="0"/>
          </a:p>
        </p:txBody>
      </p:sp>
    </p:spTree>
    <p:extLst>
      <p:ext uri="{BB962C8B-B14F-4D97-AF65-F5344CB8AC3E}">
        <p14:creationId xmlns:p14="http://schemas.microsoft.com/office/powerpoint/2010/main" val="26349415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50B53EF-3FAD-6A66-472B-59484239ABAF}"/>
              </a:ext>
            </a:extLst>
          </p:cNvPr>
          <p:cNvSpPr>
            <a:spLocks noGrp="1"/>
          </p:cNvSpPr>
          <p:nvPr>
            <p:ph type="body" idx="1"/>
          </p:nvPr>
        </p:nvSpPr>
        <p:spPr>
          <a:xfrm>
            <a:off x="905508" y="1675696"/>
            <a:ext cx="4270248" cy="510688"/>
          </a:xfrm>
        </p:spPr>
        <p:txBody>
          <a:bodyPr>
            <a:normAutofit/>
          </a:bodyPr>
          <a:lstStyle/>
          <a:p>
            <a:r>
              <a:rPr lang="en-US" sz="2400" b="1" dirty="0">
                <a:solidFill>
                  <a:schemeClr val="tx1"/>
                </a:solidFill>
              </a:rPr>
              <a:t>applicators</a:t>
            </a:r>
          </a:p>
        </p:txBody>
      </p:sp>
      <p:sp>
        <p:nvSpPr>
          <p:cNvPr id="3" name="Content Placeholder 2"/>
          <p:cNvSpPr>
            <a:spLocks noGrp="1"/>
          </p:cNvSpPr>
          <p:nvPr>
            <p:ph sz="half" idx="2"/>
          </p:nvPr>
        </p:nvSpPr>
        <p:spPr>
          <a:xfrm>
            <a:off x="740747" y="2186384"/>
            <a:ext cx="4718220" cy="3695281"/>
          </a:xfrm>
        </p:spPr>
        <p:txBody>
          <a:bodyPr>
            <a:normAutofit fontScale="85000" lnSpcReduction="10000"/>
          </a:bodyPr>
          <a:lstStyle/>
          <a:p>
            <a:r>
              <a:rPr lang="en-US" sz="1900" b="1" dirty="0">
                <a:solidFill>
                  <a:schemeClr val="tx1"/>
                </a:solidFill>
              </a:rPr>
              <a:t>Maintaining your certification includes:</a:t>
            </a:r>
          </a:p>
          <a:p>
            <a:pPr lvl="1"/>
            <a:r>
              <a:rPr lang="en-US" sz="1700" dirty="0">
                <a:solidFill>
                  <a:schemeClr val="tx1"/>
                </a:solidFill>
              </a:rPr>
              <a:t>Ensuring OPS has your current mailing address - must complete a “Change of Information Form” to process any changes;</a:t>
            </a:r>
          </a:p>
          <a:p>
            <a:pPr lvl="1"/>
            <a:r>
              <a:rPr lang="en-US" sz="1700" dirty="0">
                <a:solidFill>
                  <a:schemeClr val="tx1"/>
                </a:solidFill>
              </a:rPr>
              <a:t>Knowing when your certification expires and attend a recertification course prior to the expiration date of your certification; and</a:t>
            </a:r>
          </a:p>
          <a:p>
            <a:pPr lvl="1"/>
            <a:r>
              <a:rPr lang="en-US" sz="1700" dirty="0">
                <a:solidFill>
                  <a:schemeClr val="tx1"/>
                </a:solidFill>
              </a:rPr>
              <a:t>Signing your name on the course roster and complete and sign your recertification application form.</a:t>
            </a:r>
          </a:p>
          <a:p>
            <a:pPr lvl="1"/>
            <a:endParaRPr lang="en-US" dirty="0"/>
          </a:p>
          <a:p>
            <a:pPr lvl="1"/>
            <a:endParaRPr lang="en-US" dirty="0"/>
          </a:p>
          <a:p>
            <a:pPr lvl="1"/>
            <a:endParaRPr lang="en-US" dirty="0"/>
          </a:p>
          <a:p>
            <a:pPr lvl="1"/>
            <a:endParaRPr lang="en-US" dirty="0"/>
          </a:p>
          <a:p>
            <a:pPr lvl="1"/>
            <a:endParaRPr lang="en-US" dirty="0"/>
          </a:p>
        </p:txBody>
      </p:sp>
      <p:sp>
        <p:nvSpPr>
          <p:cNvPr id="6" name="Content Placeholder 5">
            <a:extLst>
              <a:ext uri="{FF2B5EF4-FFF2-40B4-BE49-F238E27FC236}">
                <a16:creationId xmlns:a16="http://schemas.microsoft.com/office/drawing/2014/main" id="{958B7898-2237-42E6-1378-0BEAEDBE58D8}"/>
              </a:ext>
            </a:extLst>
          </p:cNvPr>
          <p:cNvSpPr>
            <a:spLocks noGrp="1"/>
          </p:cNvSpPr>
          <p:nvPr>
            <p:ph sz="quarter" idx="4"/>
          </p:nvPr>
        </p:nvSpPr>
        <p:spPr>
          <a:xfrm>
            <a:off x="6015095" y="2186384"/>
            <a:ext cx="5436158" cy="3974292"/>
          </a:xfrm>
        </p:spPr>
        <p:txBody>
          <a:bodyPr>
            <a:normAutofit fontScale="85000" lnSpcReduction="10000"/>
          </a:bodyPr>
          <a:lstStyle/>
          <a:p>
            <a:r>
              <a:rPr lang="en-US" sz="1900" b="1" dirty="0"/>
              <a:t>Maintaining your license includes:</a:t>
            </a:r>
          </a:p>
          <a:p>
            <a:pPr lvl="1"/>
            <a:r>
              <a:rPr lang="en-US" sz="1700" dirty="0"/>
              <a:t>Ensuring OPS has the business’ current mailing address - must complete a “Change of Information Form” to process any changes;</a:t>
            </a:r>
          </a:p>
          <a:p>
            <a:pPr lvl="1"/>
            <a:r>
              <a:rPr lang="en-US" sz="1700" dirty="0"/>
              <a:t>Knowing when the business’ license expires and renew the business’ license before it expires;</a:t>
            </a:r>
          </a:p>
          <a:p>
            <a:pPr lvl="1"/>
            <a:r>
              <a:rPr lang="en-US" sz="1700" dirty="0"/>
              <a:t>The business’ Certificate of Insurance is current and valid;</a:t>
            </a:r>
          </a:p>
          <a:p>
            <a:pPr lvl="1"/>
            <a:r>
              <a:rPr lang="en-US" sz="1700" dirty="0"/>
              <a:t>The business has, </a:t>
            </a:r>
          </a:p>
          <a:p>
            <a:pPr lvl="2"/>
            <a:r>
              <a:rPr lang="en-US" sz="1700" dirty="0"/>
              <a:t>If applying pesticides, a currently certified commercial applicator of record who is responsible for  (i) the safe application of the pesticides; and (ii) providing recommendations for the use of pesticides; or</a:t>
            </a:r>
          </a:p>
          <a:p>
            <a:pPr lvl="2"/>
            <a:r>
              <a:rPr lang="en-US" sz="1700" dirty="0"/>
              <a:t>If selling restricted use pesticides, or distribute restricted use pesticides for purposes of selling, must employ a certified commercial applicator of record who is present and bears immediate responsibility for the correct and safe operation of the location or outlet.</a:t>
            </a:r>
          </a:p>
          <a:p>
            <a:endParaRPr lang="en-US" dirty="0"/>
          </a:p>
        </p:txBody>
      </p:sp>
      <p:sp>
        <p:nvSpPr>
          <p:cNvPr id="7" name="Text Placeholder 6">
            <a:extLst>
              <a:ext uri="{FF2B5EF4-FFF2-40B4-BE49-F238E27FC236}">
                <a16:creationId xmlns:a16="http://schemas.microsoft.com/office/drawing/2014/main" id="{3EA63579-8915-19C0-C429-97CD48646442}"/>
              </a:ext>
            </a:extLst>
          </p:cNvPr>
          <p:cNvSpPr>
            <a:spLocks noGrp="1"/>
          </p:cNvSpPr>
          <p:nvPr>
            <p:ph type="body" sz="quarter" idx="13"/>
          </p:nvPr>
        </p:nvSpPr>
        <p:spPr>
          <a:xfrm>
            <a:off x="6331599" y="1663137"/>
            <a:ext cx="4270248" cy="510688"/>
          </a:xfrm>
        </p:spPr>
        <p:txBody>
          <a:bodyPr>
            <a:normAutofit/>
          </a:bodyPr>
          <a:lstStyle/>
          <a:p>
            <a:r>
              <a:rPr lang="en-US" sz="2400" b="1" dirty="0">
                <a:solidFill>
                  <a:schemeClr val="tx1"/>
                </a:solidFill>
              </a:rPr>
              <a:t>businesses</a:t>
            </a:r>
          </a:p>
        </p:txBody>
      </p:sp>
      <p:sp>
        <p:nvSpPr>
          <p:cNvPr id="4" name="Slide Number Placeholder 3"/>
          <p:cNvSpPr>
            <a:spLocks noGrp="1"/>
          </p:cNvSpPr>
          <p:nvPr>
            <p:ph type="sldNum" sz="quarter" idx="12"/>
          </p:nvPr>
        </p:nvSpPr>
        <p:spPr/>
        <p:txBody>
          <a:bodyPr/>
          <a:lstStyle/>
          <a:p>
            <a:fld id="{F570B3D5-320C-44A2-81BF-BC1224605DE1}" type="slidenum">
              <a:rPr lang="en-US" smtClean="0"/>
              <a:t>28</a:t>
            </a:fld>
            <a:endParaRPr lang="en-US" dirty="0"/>
          </a:p>
        </p:txBody>
      </p:sp>
      <p:sp>
        <p:nvSpPr>
          <p:cNvPr id="2" name="Title 1"/>
          <p:cNvSpPr>
            <a:spLocks noGrp="1"/>
          </p:cNvSpPr>
          <p:nvPr>
            <p:ph type="title"/>
          </p:nvPr>
        </p:nvSpPr>
        <p:spPr>
          <a:xfrm>
            <a:off x="905508" y="274320"/>
            <a:ext cx="10219174" cy="1188720"/>
          </a:xfrm>
        </p:spPr>
        <p:txBody>
          <a:bodyPr>
            <a:normAutofit fontScale="90000"/>
          </a:bodyPr>
          <a:lstStyle/>
          <a:p>
            <a:pPr algn="ctr"/>
            <a:r>
              <a:rPr lang="en-US" sz="3200" b="1" dirty="0">
                <a:solidFill>
                  <a:srgbClr val="C00000"/>
                </a:solidFill>
                <a:latin typeface="+mn-lt"/>
              </a:rPr>
              <a:t>Reminder</a:t>
            </a:r>
            <a:br>
              <a:rPr lang="en-US" sz="3200" b="1" dirty="0">
                <a:latin typeface="+mn-lt"/>
              </a:rPr>
            </a:br>
            <a:r>
              <a:rPr lang="en-US" sz="3200" b="1" dirty="0">
                <a:latin typeface="+mn-lt"/>
              </a:rPr>
              <a:t>if you don’t tell us, we don’t know!</a:t>
            </a:r>
            <a:endParaRPr lang="en-US" sz="3200" b="1" i="1" dirty="0">
              <a:latin typeface="+mn-lt"/>
            </a:endParaRPr>
          </a:p>
        </p:txBody>
      </p:sp>
      <p:pic>
        <p:nvPicPr>
          <p:cNvPr id="8" name="Picture 7">
            <a:extLst>
              <a:ext uri="{FF2B5EF4-FFF2-40B4-BE49-F238E27FC236}">
                <a16:creationId xmlns:a16="http://schemas.microsoft.com/office/drawing/2014/main" id="{24ADE17A-9D61-D215-3ACE-16917AC8CFA4}"/>
              </a:ext>
            </a:extLst>
          </p:cNvPr>
          <p:cNvPicPr>
            <a:picLocks noChangeAspect="1"/>
          </p:cNvPicPr>
          <p:nvPr/>
        </p:nvPicPr>
        <p:blipFill>
          <a:blip r:embed="rId3"/>
          <a:stretch>
            <a:fillRect/>
          </a:stretch>
        </p:blipFill>
        <p:spPr>
          <a:xfrm rot="20644110">
            <a:off x="1961991" y="4708211"/>
            <a:ext cx="2476500" cy="1781175"/>
          </a:xfrm>
          <a:prstGeom prst="rect">
            <a:avLst/>
          </a:prstGeom>
        </p:spPr>
      </p:pic>
    </p:spTree>
    <p:extLst>
      <p:ext uri="{BB962C8B-B14F-4D97-AF65-F5344CB8AC3E}">
        <p14:creationId xmlns:p14="http://schemas.microsoft.com/office/powerpoint/2010/main" val="3850036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52201" y="452226"/>
            <a:ext cx="7729728" cy="954543"/>
          </a:xfrm>
        </p:spPr>
        <p:txBody>
          <a:bodyPr>
            <a:normAutofit fontScale="90000"/>
          </a:bodyPr>
          <a:lstStyle/>
          <a:p>
            <a:r>
              <a:rPr lang="en-US" sz="2400" b="1" dirty="0">
                <a:solidFill>
                  <a:srgbClr val="C00000"/>
                </a:solidFill>
                <a:latin typeface="+mn-lt"/>
              </a:rPr>
              <a:t>REMINDER</a:t>
            </a:r>
            <a:br>
              <a:rPr lang="en-US" sz="2400" b="1" dirty="0">
                <a:latin typeface="+mn-lt"/>
              </a:rPr>
            </a:br>
            <a:r>
              <a:rPr lang="en-US" sz="2400" b="1" dirty="0">
                <a:latin typeface="+mn-lt"/>
              </a:rPr>
              <a:t>Credit For Recertification Course</a:t>
            </a:r>
            <a:endParaRPr lang="en-US" sz="2400" dirty="0"/>
          </a:p>
        </p:txBody>
      </p:sp>
      <p:sp>
        <p:nvSpPr>
          <p:cNvPr id="4" name="Slide Number Placeholder 3"/>
          <p:cNvSpPr>
            <a:spLocks noGrp="1"/>
          </p:cNvSpPr>
          <p:nvPr>
            <p:ph type="sldNum" sz="quarter" idx="12"/>
          </p:nvPr>
        </p:nvSpPr>
        <p:spPr>
          <a:xfrm>
            <a:off x="10758922" y="6217920"/>
            <a:ext cx="365760" cy="365760"/>
          </a:xfrm>
        </p:spPr>
        <p:txBody>
          <a:bodyPr>
            <a:normAutofit/>
          </a:bodyPr>
          <a:lstStyle/>
          <a:p>
            <a:pPr>
              <a:lnSpc>
                <a:spcPct val="90000"/>
              </a:lnSpc>
              <a:spcAft>
                <a:spcPts val="600"/>
              </a:spcAft>
            </a:pPr>
            <a:fld id="{F570B3D5-320C-44A2-81BF-BC1224605DE1}" type="slidenum">
              <a:rPr lang="en-US" smtClean="0"/>
              <a:pPr>
                <a:lnSpc>
                  <a:spcPct val="90000"/>
                </a:lnSpc>
                <a:spcAft>
                  <a:spcPts val="600"/>
                </a:spcAft>
              </a:pPr>
              <a:t>29</a:t>
            </a:fld>
            <a:endParaRPr lang="en-US" dirty="0"/>
          </a:p>
        </p:txBody>
      </p:sp>
      <p:graphicFrame>
        <p:nvGraphicFramePr>
          <p:cNvPr id="6" name="Subtitle 2">
            <a:extLst>
              <a:ext uri="{FF2B5EF4-FFF2-40B4-BE49-F238E27FC236}">
                <a16:creationId xmlns:a16="http://schemas.microsoft.com/office/drawing/2014/main" id="{5FCCDCE7-0589-3AA5-4445-5CCBCEF8DD41}"/>
              </a:ext>
            </a:extLst>
          </p:cNvPr>
          <p:cNvGraphicFramePr>
            <a:graphicFrameLocks noGrp="1"/>
          </p:cNvGraphicFramePr>
          <p:nvPr>
            <p:ph idx="1"/>
            <p:extLst>
              <p:ext uri="{D42A27DB-BD31-4B8C-83A1-F6EECF244321}">
                <p14:modId xmlns:p14="http://schemas.microsoft.com/office/powerpoint/2010/main" val="4031512341"/>
              </p:ext>
            </p:extLst>
          </p:nvPr>
        </p:nvGraphicFramePr>
        <p:xfrm>
          <a:off x="552659" y="1698170"/>
          <a:ext cx="11274251" cy="45197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171215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1" name="Rectangle 10">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a:spLocks noGrp="1"/>
          </p:cNvSpPr>
          <p:nvPr>
            <p:ph type="title"/>
          </p:nvPr>
        </p:nvSpPr>
        <p:spPr>
          <a:xfrm>
            <a:off x="1282027" y="1566965"/>
            <a:ext cx="3642724" cy="3724070"/>
          </a:xfrm>
          <a:prstGeom prst="ellipse">
            <a:avLst/>
          </a:prstGeom>
          <a:solidFill>
            <a:schemeClr val="accent2">
              <a:lumMod val="75000"/>
            </a:schemeClr>
          </a:solidFill>
          <a:ln>
            <a:noFill/>
          </a:ln>
        </p:spPr>
        <p:txBody>
          <a:bodyPr>
            <a:normAutofit/>
          </a:bodyPr>
          <a:lstStyle/>
          <a:p>
            <a:r>
              <a:rPr lang="en-US" sz="2200" b="1" dirty="0">
                <a:solidFill>
                  <a:schemeClr val="tx1"/>
                </a:solidFill>
                <a:latin typeface="+mn-lt"/>
              </a:rPr>
              <a:t>Regulating pesticides</a:t>
            </a:r>
          </a:p>
        </p:txBody>
      </p:sp>
      <p:sp>
        <p:nvSpPr>
          <p:cNvPr id="3" name="Content Placeholder 2"/>
          <p:cNvSpPr>
            <a:spLocks noGrp="1"/>
          </p:cNvSpPr>
          <p:nvPr>
            <p:ph idx="1"/>
          </p:nvPr>
        </p:nvSpPr>
        <p:spPr>
          <a:xfrm>
            <a:off x="5803986" y="452176"/>
            <a:ext cx="5320696" cy="6131504"/>
          </a:xfrm>
        </p:spPr>
        <p:txBody>
          <a:bodyPr anchor="ctr">
            <a:normAutofit/>
          </a:bodyPr>
          <a:lstStyle/>
          <a:p>
            <a:pPr>
              <a:lnSpc>
                <a:spcPct val="90000"/>
              </a:lnSpc>
            </a:pPr>
            <a:r>
              <a:rPr lang="en-US" dirty="0"/>
              <a:t>(Co)Regulated by the US Environmental Protection Agency and Virginia Department of Agriculture and Consumer Services (VDACS)</a:t>
            </a:r>
          </a:p>
          <a:p>
            <a:pPr>
              <a:lnSpc>
                <a:spcPct val="90000"/>
              </a:lnSpc>
            </a:pPr>
            <a:endParaRPr lang="en-US" sz="800" dirty="0"/>
          </a:p>
          <a:p>
            <a:pPr>
              <a:lnSpc>
                <a:spcPct val="90000"/>
              </a:lnSpc>
            </a:pPr>
            <a:r>
              <a:rPr lang="en-US" dirty="0"/>
              <a:t>VDACS’ Office of Pesticide Services (OPS) administers the pesticide program and supports VDACS and the Board of Agriculture and Consumer Services (Board): </a:t>
            </a:r>
          </a:p>
          <a:p>
            <a:pPr lvl="1">
              <a:lnSpc>
                <a:spcPct val="90000"/>
              </a:lnSpc>
            </a:pPr>
            <a:r>
              <a:rPr lang="en-US" sz="1800" dirty="0"/>
              <a:t>Protect consumers and the environment; and</a:t>
            </a:r>
          </a:p>
          <a:p>
            <a:pPr lvl="1">
              <a:lnSpc>
                <a:spcPct val="90000"/>
              </a:lnSpc>
            </a:pPr>
            <a:r>
              <a:rPr lang="en-US" sz="1800" dirty="0"/>
              <a:t>Ensure the safe and effective control of pests that adversely affect crops, structures, health, and domestic animals. </a:t>
            </a:r>
          </a:p>
          <a:p>
            <a:pPr lvl="1">
              <a:lnSpc>
                <a:spcPct val="90000"/>
              </a:lnSpc>
            </a:pPr>
            <a:endParaRPr lang="en-US" sz="800" dirty="0"/>
          </a:p>
          <a:p>
            <a:pPr>
              <a:lnSpc>
                <a:spcPct val="90000"/>
              </a:lnSpc>
            </a:pPr>
            <a:r>
              <a:rPr lang="en-US" dirty="0"/>
              <a:t>OPS authority is derived from the Virginia Pesticide Control Act (Act) and the Regulations Pursuant to the Act (Regulations).</a:t>
            </a:r>
          </a:p>
          <a:p>
            <a:pPr>
              <a:lnSpc>
                <a:spcPct val="90000"/>
              </a:lnSpc>
            </a:pPr>
            <a:endParaRPr lang="en-US" sz="800" dirty="0"/>
          </a:p>
          <a:p>
            <a:pPr>
              <a:lnSpc>
                <a:spcPct val="90000"/>
              </a:lnSpc>
            </a:pPr>
            <a:r>
              <a:rPr lang="en-US" dirty="0"/>
              <a:t>Staff also has federal credentials to enforce provisions of the Federal Insecticide, Fungicide and Rodenticide Act (FIFRA).</a:t>
            </a:r>
          </a:p>
          <a:p>
            <a:pPr>
              <a:lnSpc>
                <a:spcPct val="90000"/>
              </a:lnSpc>
              <a:buNone/>
            </a:pPr>
            <a:endParaRPr lang="en-US" sz="1300" dirty="0"/>
          </a:p>
          <a:p>
            <a:pPr>
              <a:lnSpc>
                <a:spcPct val="90000"/>
              </a:lnSpc>
              <a:buNone/>
            </a:pPr>
            <a:endParaRPr lang="en-US" sz="1300" dirty="0"/>
          </a:p>
        </p:txBody>
      </p:sp>
      <p:sp>
        <p:nvSpPr>
          <p:cNvPr id="2" name="Slide Number Placeholder 1"/>
          <p:cNvSpPr>
            <a:spLocks noGrp="1"/>
          </p:cNvSpPr>
          <p:nvPr>
            <p:ph type="sldNum" sz="quarter" idx="12"/>
          </p:nvPr>
        </p:nvSpPr>
        <p:spPr>
          <a:xfrm>
            <a:off x="10758922" y="6217920"/>
            <a:ext cx="365760" cy="365760"/>
          </a:xfrm>
        </p:spPr>
        <p:txBody>
          <a:bodyPr>
            <a:normAutofit/>
          </a:bodyPr>
          <a:lstStyle/>
          <a:p>
            <a:pPr>
              <a:lnSpc>
                <a:spcPct val="90000"/>
              </a:lnSpc>
              <a:spcAft>
                <a:spcPts val="600"/>
              </a:spcAft>
            </a:pPr>
            <a:fld id="{F570B3D5-320C-44A2-81BF-BC1224605DE1}" type="slidenum">
              <a:rPr lang="en-US" smtClean="0"/>
              <a:pPr>
                <a:lnSpc>
                  <a:spcPct val="90000"/>
                </a:lnSpc>
                <a:spcAft>
                  <a:spcPts val="600"/>
                </a:spcAft>
              </a:pPr>
              <a:t>3</a:t>
            </a:fld>
            <a:endParaRPr lang="en-US" dirty="0"/>
          </a:p>
        </p:txBody>
      </p:sp>
    </p:spTree>
    <p:extLst>
      <p:ext uri="{BB962C8B-B14F-4D97-AF65-F5344CB8AC3E}">
        <p14:creationId xmlns:p14="http://schemas.microsoft.com/office/powerpoint/2010/main" val="18945748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1451" y="1838848"/>
            <a:ext cx="4833257" cy="2310350"/>
          </a:xfrm>
          <a:noFill/>
          <a:ln>
            <a:solidFill>
              <a:schemeClr val="tx1"/>
            </a:solidFill>
          </a:ln>
        </p:spPr>
        <p:txBody>
          <a:bodyPr>
            <a:normAutofit/>
          </a:bodyPr>
          <a:lstStyle/>
          <a:p>
            <a:r>
              <a:rPr lang="en-US" sz="2000" b="1" dirty="0">
                <a:solidFill>
                  <a:schemeClr val="bg1"/>
                </a:solidFill>
                <a:latin typeface="+mn-lt"/>
              </a:rPr>
              <a:t>Protecting Pollinators</a:t>
            </a:r>
            <a:br>
              <a:rPr lang="en-US" sz="2000" b="1" dirty="0">
                <a:solidFill>
                  <a:schemeClr val="bg1"/>
                </a:solidFill>
                <a:latin typeface="+mn-lt"/>
              </a:rPr>
            </a:br>
            <a:br>
              <a:rPr lang="en-US" sz="2000" b="1" dirty="0">
                <a:solidFill>
                  <a:schemeClr val="bg1"/>
                </a:solidFill>
                <a:latin typeface="+mn-lt"/>
              </a:rPr>
            </a:br>
            <a:r>
              <a:rPr lang="en-US" sz="2000" b="1" i="1" dirty="0">
                <a:solidFill>
                  <a:schemeClr val="bg1"/>
                </a:solidFill>
                <a:latin typeface="+mn-lt"/>
              </a:rPr>
              <a:t>Voluntary Plan to Mitigate </a:t>
            </a:r>
            <a:br>
              <a:rPr lang="en-US" sz="2000" b="1" i="1" dirty="0">
                <a:solidFill>
                  <a:schemeClr val="bg1"/>
                </a:solidFill>
                <a:latin typeface="+mn-lt"/>
              </a:rPr>
            </a:br>
            <a:r>
              <a:rPr lang="en-US" sz="2000" b="1" i="1" dirty="0">
                <a:solidFill>
                  <a:schemeClr val="bg1"/>
                </a:solidFill>
                <a:latin typeface="+mn-lt"/>
              </a:rPr>
              <a:t>the Risk of Pesticides </a:t>
            </a:r>
            <a:br>
              <a:rPr lang="en-US" sz="2000" b="1" i="1" dirty="0">
                <a:solidFill>
                  <a:schemeClr val="bg1"/>
                </a:solidFill>
                <a:latin typeface="+mn-lt"/>
              </a:rPr>
            </a:br>
            <a:r>
              <a:rPr lang="en-US" sz="2000" b="1" i="1" dirty="0">
                <a:solidFill>
                  <a:schemeClr val="bg1"/>
                </a:solidFill>
                <a:latin typeface="+mn-lt"/>
              </a:rPr>
              <a:t>to Managed Pollinators</a:t>
            </a:r>
          </a:p>
        </p:txBody>
      </p:sp>
      <p:sp>
        <p:nvSpPr>
          <p:cNvPr id="9" name="Rectangle 8">
            <a:extLst>
              <a:ext uri="{FF2B5EF4-FFF2-40B4-BE49-F238E27FC236}">
                <a16:creationId xmlns:a16="http://schemas.microsoft.com/office/drawing/2014/main" id="{FB403EBD-907E-4D59-98D4-A72CD1063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6049182" y="867174"/>
            <a:ext cx="5408696" cy="6309360"/>
          </a:xfrm>
        </p:spPr>
        <p:txBody>
          <a:bodyPr anchor="ctr">
            <a:normAutofit/>
          </a:bodyPr>
          <a:lstStyle/>
          <a:p>
            <a:r>
              <a:rPr lang="en-US" dirty="0">
                <a:solidFill>
                  <a:schemeClr val="bg1"/>
                </a:solidFill>
                <a:latin typeface="+mj-lt"/>
              </a:rPr>
              <a:t>Voluntary, proactive approach which focuses on </a:t>
            </a:r>
            <a:r>
              <a:rPr lang="en-US" b="1" dirty="0">
                <a:solidFill>
                  <a:schemeClr val="bg1"/>
                </a:solidFill>
                <a:latin typeface="+mj-lt"/>
              </a:rPr>
              <a:t>enhanced communication and coordination between pesticide applicators and beekeepers</a:t>
            </a:r>
            <a:r>
              <a:rPr lang="en-US" dirty="0">
                <a:solidFill>
                  <a:schemeClr val="bg1"/>
                </a:solidFill>
                <a:latin typeface="+mj-lt"/>
              </a:rPr>
              <a:t>.</a:t>
            </a:r>
          </a:p>
          <a:p>
            <a:pPr lvl="1"/>
            <a:r>
              <a:rPr lang="en-US" dirty="0">
                <a:solidFill>
                  <a:schemeClr val="bg1"/>
                </a:solidFill>
                <a:latin typeface="+mj-lt"/>
              </a:rPr>
              <a:t>Beekeepers providing information regarding the location of their hives; and</a:t>
            </a:r>
          </a:p>
          <a:p>
            <a:pPr lvl="1"/>
            <a:r>
              <a:rPr lang="en-US" dirty="0">
                <a:solidFill>
                  <a:schemeClr val="bg1"/>
                </a:solidFill>
                <a:latin typeface="+mj-lt"/>
              </a:rPr>
              <a:t>Pesticide applicators providing advance notice of applications that have the potential to impact managed pollinators.</a:t>
            </a:r>
          </a:p>
          <a:p>
            <a:pPr marL="342900" lvl="1" indent="0">
              <a:buNone/>
            </a:pPr>
            <a:endParaRPr lang="en-US" dirty="0">
              <a:solidFill>
                <a:schemeClr val="bg1"/>
              </a:solidFill>
              <a:latin typeface="+mj-lt"/>
            </a:endParaRPr>
          </a:p>
          <a:p>
            <a:r>
              <a:rPr lang="en-US" dirty="0">
                <a:solidFill>
                  <a:schemeClr val="bg1"/>
                </a:solidFill>
                <a:latin typeface="+mj-lt"/>
              </a:rPr>
              <a:t>To facilitate the communication, VDACS has acquired an online mapping tool:</a:t>
            </a:r>
          </a:p>
          <a:p>
            <a:pPr lvl="1"/>
            <a:r>
              <a:rPr lang="en-US" b="1" dirty="0">
                <a:solidFill>
                  <a:schemeClr val="bg1"/>
                </a:solidFill>
                <a:latin typeface="+mj-lt"/>
              </a:rPr>
              <a:t>Agricultural producers and pesticide applicators can register with </a:t>
            </a:r>
            <a:r>
              <a:rPr lang="en-US" b="1" i="1" dirty="0">
                <a:solidFill>
                  <a:schemeClr val="bg1"/>
                </a:solidFill>
                <a:latin typeface="+mj-lt"/>
              </a:rPr>
              <a:t>FieldCheck®</a:t>
            </a:r>
            <a:r>
              <a:rPr lang="en-US" b="1" dirty="0">
                <a:solidFill>
                  <a:schemeClr val="bg1"/>
                </a:solidFill>
                <a:latin typeface="+mj-lt"/>
              </a:rPr>
              <a:t> </a:t>
            </a:r>
            <a:r>
              <a:rPr lang="en-US" dirty="0">
                <a:solidFill>
                  <a:schemeClr val="bg1"/>
                </a:solidFill>
                <a:latin typeface="+mj-lt"/>
              </a:rPr>
              <a:t>to view the locations of hives in the application area and notify beekeepers of  planned applications.</a:t>
            </a:r>
          </a:p>
          <a:p>
            <a:pPr lvl="1"/>
            <a:r>
              <a:rPr lang="en-US" b="1" dirty="0">
                <a:solidFill>
                  <a:schemeClr val="bg1"/>
                </a:solidFill>
              </a:rPr>
              <a:t>Beekeepers can use </a:t>
            </a:r>
            <a:r>
              <a:rPr lang="en-US" b="1" i="1" dirty="0">
                <a:solidFill>
                  <a:schemeClr val="bg1"/>
                </a:solidFill>
              </a:rPr>
              <a:t>BeeCheck</a:t>
            </a:r>
            <a:r>
              <a:rPr lang="en-US" b="1" dirty="0">
                <a:solidFill>
                  <a:schemeClr val="bg1"/>
                </a:solidFill>
              </a:rPr>
              <a:t>™ </a:t>
            </a:r>
            <a:r>
              <a:rPr lang="en-US" dirty="0">
                <a:solidFill>
                  <a:schemeClr val="bg1"/>
                </a:solidFill>
              </a:rPr>
              <a:t>to map the location of their hives.</a:t>
            </a:r>
          </a:p>
          <a:p>
            <a:pPr marL="342900" lvl="1" indent="0">
              <a:buNone/>
            </a:pPr>
            <a:endParaRPr lang="en-US" dirty="0">
              <a:solidFill>
                <a:schemeClr val="bg1"/>
              </a:solidFill>
            </a:endParaRPr>
          </a:p>
          <a:p>
            <a:pPr marL="342900" lvl="1" indent="0">
              <a:buNone/>
            </a:pPr>
            <a:endParaRPr lang="en-US" dirty="0">
              <a:solidFill>
                <a:schemeClr val="bg1"/>
              </a:solidFill>
            </a:endParaRPr>
          </a:p>
          <a:p>
            <a:endParaRPr lang="en-US" dirty="0">
              <a:solidFill>
                <a:schemeClr val="bg1"/>
              </a:solidFill>
              <a:latin typeface="+mj-lt"/>
            </a:endParaRPr>
          </a:p>
        </p:txBody>
      </p:sp>
      <p:sp>
        <p:nvSpPr>
          <p:cNvPr id="4" name="Slide Number Placeholder 3"/>
          <p:cNvSpPr>
            <a:spLocks noGrp="1"/>
          </p:cNvSpPr>
          <p:nvPr>
            <p:ph type="sldNum" sz="quarter" idx="12"/>
          </p:nvPr>
        </p:nvSpPr>
        <p:spPr>
          <a:xfrm>
            <a:off x="10758922" y="6217920"/>
            <a:ext cx="365760" cy="365760"/>
          </a:xfrm>
        </p:spPr>
        <p:txBody>
          <a:bodyPr>
            <a:normAutofit/>
          </a:bodyPr>
          <a:lstStyle/>
          <a:p>
            <a:pPr>
              <a:lnSpc>
                <a:spcPct val="90000"/>
              </a:lnSpc>
              <a:spcAft>
                <a:spcPts val="600"/>
              </a:spcAft>
            </a:pPr>
            <a:fld id="{F570B3D5-320C-44A2-81BF-BC1224605DE1}" type="slidenum">
              <a:rPr lang="en-US" smtClean="0"/>
              <a:pPr>
                <a:lnSpc>
                  <a:spcPct val="90000"/>
                </a:lnSpc>
                <a:spcAft>
                  <a:spcPts val="600"/>
                </a:spcAft>
              </a:pPr>
              <a:t>30</a:t>
            </a:fld>
            <a:endParaRPr lang="en-US" dirty="0"/>
          </a:p>
        </p:txBody>
      </p:sp>
      <p:cxnSp>
        <p:nvCxnSpPr>
          <p:cNvPr id="8" name="Straight Connector 7">
            <a:extLst>
              <a:ext uri="{FF2B5EF4-FFF2-40B4-BE49-F238E27FC236}">
                <a16:creationId xmlns:a16="http://schemas.microsoft.com/office/drawing/2014/main" id="{AAA51E6E-D5B7-4510-D652-E382D05132AF}"/>
              </a:ext>
            </a:extLst>
          </p:cNvPr>
          <p:cNvCxnSpPr>
            <a:cxnSpLocks/>
          </p:cNvCxnSpPr>
          <p:nvPr/>
        </p:nvCxnSpPr>
        <p:spPr>
          <a:xfrm>
            <a:off x="1105318" y="2692959"/>
            <a:ext cx="3465572"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57969480"/>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660E788-AFA9-4A1B-9991-6AA74632A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44653"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5C27790-2305-27E2-9E52-375A7589BE9B}"/>
              </a:ext>
            </a:extLst>
          </p:cNvPr>
          <p:cNvSpPr>
            <a:spLocks noGrp="1"/>
          </p:cNvSpPr>
          <p:nvPr>
            <p:ph type="title"/>
          </p:nvPr>
        </p:nvSpPr>
        <p:spPr>
          <a:xfrm>
            <a:off x="643466" y="643467"/>
            <a:ext cx="6242719" cy="1728044"/>
          </a:xfrm>
          <a:noFill/>
          <a:ln>
            <a:solidFill>
              <a:schemeClr val="bg1"/>
            </a:solidFill>
          </a:ln>
        </p:spPr>
        <p:txBody>
          <a:bodyPr vert="horz" wrap="square" lIns="182880" tIns="182880" rIns="182880" bIns="182880" rtlCol="0" anchor="ctr">
            <a:normAutofit/>
          </a:bodyPr>
          <a:lstStyle/>
          <a:p>
            <a:r>
              <a:rPr lang="en-US" sz="4000" b="1" dirty="0">
                <a:solidFill>
                  <a:schemeClr val="bg1"/>
                </a:solidFill>
              </a:rPr>
              <a:t>Registered users</a:t>
            </a:r>
          </a:p>
        </p:txBody>
      </p:sp>
      <p:sp>
        <p:nvSpPr>
          <p:cNvPr id="6" name="Content Placeholder 5">
            <a:extLst>
              <a:ext uri="{FF2B5EF4-FFF2-40B4-BE49-F238E27FC236}">
                <a16:creationId xmlns:a16="http://schemas.microsoft.com/office/drawing/2014/main" id="{32CC127D-1DC1-6B0D-453A-7527F8B511C7}"/>
              </a:ext>
            </a:extLst>
          </p:cNvPr>
          <p:cNvSpPr>
            <a:spLocks noGrp="1"/>
          </p:cNvSpPr>
          <p:nvPr>
            <p:ph sz="half" idx="1"/>
          </p:nvPr>
        </p:nvSpPr>
        <p:spPr>
          <a:xfrm>
            <a:off x="643467" y="2638044"/>
            <a:ext cx="6242715" cy="3415622"/>
          </a:xfrm>
        </p:spPr>
        <p:txBody>
          <a:bodyPr vert="horz" lIns="91440" tIns="45720" rIns="91440" bIns="45720" rtlCol="0">
            <a:normAutofit/>
          </a:bodyPr>
          <a:lstStyle/>
          <a:p>
            <a:r>
              <a:rPr lang="en-US" sz="4000" dirty="0">
                <a:solidFill>
                  <a:schemeClr val="bg1"/>
                </a:solidFill>
              </a:rPr>
              <a:t>346 Pesticide Applicators</a:t>
            </a:r>
          </a:p>
          <a:p>
            <a:pPr marL="0"/>
            <a:endParaRPr lang="en-US" sz="4000" dirty="0">
              <a:solidFill>
                <a:schemeClr val="bg1"/>
              </a:solidFill>
            </a:endParaRPr>
          </a:p>
          <a:p>
            <a:r>
              <a:rPr lang="en-US" sz="4000" dirty="0">
                <a:solidFill>
                  <a:schemeClr val="bg1"/>
                </a:solidFill>
              </a:rPr>
              <a:t>965 apiaries</a:t>
            </a:r>
          </a:p>
          <a:p>
            <a:pPr lvl="1"/>
            <a:r>
              <a:rPr lang="en-US" sz="4000" dirty="0">
                <a:solidFill>
                  <a:schemeClr val="bg1"/>
                </a:solidFill>
              </a:rPr>
              <a:t>4,711 beehives mapped</a:t>
            </a:r>
          </a:p>
          <a:p>
            <a:endParaRPr lang="en-US" b="1" i="1" dirty="0">
              <a:solidFill>
                <a:schemeClr val="bg1"/>
              </a:solidFill>
            </a:endParaRPr>
          </a:p>
          <a:p>
            <a:endParaRPr lang="en-US" dirty="0">
              <a:solidFill>
                <a:schemeClr val="bg1"/>
              </a:solidFill>
            </a:endParaRPr>
          </a:p>
          <a:p>
            <a:endParaRPr lang="en-US" dirty="0">
              <a:solidFill>
                <a:schemeClr val="bg1"/>
              </a:solidFill>
            </a:endParaRPr>
          </a:p>
        </p:txBody>
      </p:sp>
      <p:pic>
        <p:nvPicPr>
          <p:cNvPr id="2" name="Picture 1">
            <a:extLst>
              <a:ext uri="{FF2B5EF4-FFF2-40B4-BE49-F238E27FC236}">
                <a16:creationId xmlns:a16="http://schemas.microsoft.com/office/drawing/2014/main" id="{6CA7DAB2-5CC4-12B0-BB95-3E51C30D742F}"/>
              </a:ext>
            </a:extLst>
          </p:cNvPr>
          <p:cNvPicPr>
            <a:picLocks noChangeAspect="1"/>
          </p:cNvPicPr>
          <p:nvPr/>
        </p:nvPicPr>
        <p:blipFill>
          <a:blip r:embed="rId3"/>
          <a:stretch>
            <a:fillRect/>
          </a:stretch>
        </p:blipFill>
        <p:spPr>
          <a:xfrm>
            <a:off x="8188118" y="788225"/>
            <a:ext cx="3166572" cy="3166572"/>
          </a:xfrm>
          <a:prstGeom prst="rect">
            <a:avLst/>
          </a:prstGeom>
        </p:spPr>
      </p:pic>
      <p:pic>
        <p:nvPicPr>
          <p:cNvPr id="13" name="Content Placeholder 12">
            <a:extLst>
              <a:ext uri="{FF2B5EF4-FFF2-40B4-BE49-F238E27FC236}">
                <a16:creationId xmlns:a16="http://schemas.microsoft.com/office/drawing/2014/main" id="{4362634B-31BB-F417-6E1E-FE2912E341FA}"/>
              </a:ext>
            </a:extLst>
          </p:cNvPr>
          <p:cNvPicPr>
            <a:picLocks noGrp="1" noChangeAspect="1"/>
          </p:cNvPicPr>
          <p:nvPr>
            <p:ph sz="half" idx="2"/>
          </p:nvPr>
        </p:nvPicPr>
        <p:blipFill>
          <a:blip r:embed="rId4"/>
          <a:stretch>
            <a:fillRect/>
          </a:stretch>
        </p:blipFill>
        <p:spPr>
          <a:xfrm rot="20590403">
            <a:off x="8158563" y="4503330"/>
            <a:ext cx="3419524" cy="966016"/>
          </a:xfrm>
          <a:prstGeom prst="rect">
            <a:avLst/>
          </a:prstGeom>
        </p:spPr>
      </p:pic>
      <p:sp>
        <p:nvSpPr>
          <p:cNvPr id="3" name="Slide Number Placeholder 2">
            <a:extLst>
              <a:ext uri="{FF2B5EF4-FFF2-40B4-BE49-F238E27FC236}">
                <a16:creationId xmlns:a16="http://schemas.microsoft.com/office/drawing/2014/main" id="{1F36C55C-2669-1E7E-007C-2854021A8A71}"/>
              </a:ext>
            </a:extLst>
          </p:cNvPr>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BCD87E05-788C-4A46-B1F3-7F8271E0D579}" type="slidenum">
              <a:rPr lang="en-US" kern="1200" spc="0" baseline="0" dirty="0">
                <a:solidFill>
                  <a:srgbClr val="FFFFFF"/>
                </a:solidFill>
                <a:latin typeface="+mn-lt"/>
                <a:ea typeface="+mn-ea"/>
                <a:cs typeface="+mn-cs"/>
              </a:rPr>
              <a:pPr>
                <a:lnSpc>
                  <a:spcPct val="90000"/>
                </a:lnSpc>
                <a:spcAft>
                  <a:spcPts val="600"/>
                </a:spcAft>
              </a:pPr>
              <a:t>31</a:t>
            </a:fld>
            <a:endParaRPr lang="en-US" kern="1200" spc="0" baseline="0" dirty="0">
              <a:solidFill>
                <a:srgbClr val="FFFFFF"/>
              </a:solidFill>
              <a:latin typeface="+mn-lt"/>
              <a:ea typeface="+mn-ea"/>
              <a:cs typeface="+mn-cs"/>
            </a:endParaRPr>
          </a:p>
        </p:txBody>
      </p:sp>
    </p:spTree>
    <p:extLst>
      <p:ext uri="{BB962C8B-B14F-4D97-AF65-F5344CB8AC3E}">
        <p14:creationId xmlns:p14="http://schemas.microsoft.com/office/powerpoint/2010/main" val="19072935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A1690E-52AA-456B-39E4-A63D2E979F6D}"/>
              </a:ext>
            </a:extLst>
          </p:cNvPr>
          <p:cNvSpPr>
            <a:spLocks noGrp="1"/>
          </p:cNvSpPr>
          <p:nvPr>
            <p:ph type="title"/>
          </p:nvPr>
        </p:nvSpPr>
        <p:spPr>
          <a:xfrm>
            <a:off x="338286" y="636313"/>
            <a:ext cx="5323715" cy="800602"/>
          </a:xfrm>
        </p:spPr>
        <p:txBody>
          <a:bodyPr vert="horz" lIns="91440" tIns="45720" rIns="91440" bIns="45720" rtlCol="0" anchor="b">
            <a:normAutofit/>
          </a:bodyPr>
          <a:lstStyle/>
          <a:p>
            <a:pPr algn="ctr"/>
            <a:r>
              <a:rPr lang="en-US" sz="3600" b="1" kern="1200" dirty="0">
                <a:solidFill>
                  <a:schemeClr val="tx1"/>
                </a:solidFill>
                <a:latin typeface="+mj-lt"/>
                <a:ea typeface="+mj-ea"/>
                <a:cs typeface="+mj-cs"/>
              </a:rPr>
              <a:t>Online services</a:t>
            </a:r>
          </a:p>
        </p:txBody>
      </p:sp>
      <p:sp>
        <p:nvSpPr>
          <p:cNvPr id="8" name="Content Placeholder 7">
            <a:extLst>
              <a:ext uri="{FF2B5EF4-FFF2-40B4-BE49-F238E27FC236}">
                <a16:creationId xmlns:a16="http://schemas.microsoft.com/office/drawing/2014/main" id="{51A07A36-2B50-F581-0191-A51F0712A991}"/>
              </a:ext>
            </a:extLst>
          </p:cNvPr>
          <p:cNvSpPr>
            <a:spLocks noGrp="1"/>
          </p:cNvSpPr>
          <p:nvPr>
            <p:ph idx="1"/>
          </p:nvPr>
        </p:nvSpPr>
        <p:spPr>
          <a:xfrm>
            <a:off x="346812" y="2102743"/>
            <a:ext cx="5315189" cy="4012829"/>
          </a:xfrm>
        </p:spPr>
        <p:txBody>
          <a:bodyPr vert="horz" lIns="91440" tIns="45720" rIns="91440" bIns="45720" rtlCol="0" anchor="t">
            <a:normAutofit/>
          </a:bodyPr>
          <a:lstStyle/>
          <a:p>
            <a:r>
              <a:rPr lang="en-US" sz="2400" dirty="0"/>
              <a:t>-Applicator Certification, Business Licensing and Product Registration are all available.</a:t>
            </a:r>
          </a:p>
          <a:p>
            <a:r>
              <a:rPr lang="en-US" sz="2400" dirty="0"/>
              <a:t>-Continue to actively work with IS to address issues and to incorporate efficiencies for both internal and external users.</a:t>
            </a:r>
          </a:p>
          <a:p>
            <a:r>
              <a:rPr lang="en-US" sz="2400" dirty="0"/>
              <a:t>-Continue to encourage use of the online system and welcome feedback from all users.</a:t>
            </a:r>
          </a:p>
          <a:p>
            <a:endParaRPr lang="en-US" sz="2000" dirty="0"/>
          </a:p>
        </p:txBody>
      </p:sp>
      <p:pic>
        <p:nvPicPr>
          <p:cNvPr id="1026" name="Picture 2" descr="Online Application for Employers with Background Check">
            <a:extLst>
              <a:ext uri="{FF2B5EF4-FFF2-40B4-BE49-F238E27FC236}">
                <a16:creationId xmlns:a16="http://schemas.microsoft.com/office/drawing/2014/main" id="{3743BCF0-5C3E-F3CF-8276-A9C8C4257307}"/>
              </a:ext>
            </a:extLst>
          </p:cNvPr>
          <p:cNvPicPr>
            <a:picLocks noChangeAspect="1" noChangeArrowheads="1"/>
          </p:cNvPicPr>
          <p:nvPr/>
        </p:nvPicPr>
        <p:blipFill>
          <a:blip r:embed="rId2" cstate="print">
            <a:biLevel thresh="75000"/>
            <a:extLst>
              <a:ext uri="{28A0092B-C50C-407E-A947-70E740481C1C}">
                <a14:useLocalDpi xmlns:a14="http://schemas.microsoft.com/office/drawing/2010/main" val="0"/>
              </a:ext>
            </a:extLst>
          </a:blip>
          <a:stretch>
            <a:fillRect/>
          </a:stretch>
        </p:blipFill>
        <p:spPr bwMode="auto">
          <a:xfrm>
            <a:off x="7075967" y="2517004"/>
            <a:ext cx="4170530" cy="185588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AD2BA13-9D6C-8A9C-BF5D-73D038E47DDD}"/>
              </a:ext>
            </a:extLst>
          </p:cNvPr>
          <p:cNvSpPr>
            <a:spLocks noGrp="1"/>
          </p:cNvSpPr>
          <p:nvPr>
            <p:ph type="sldNum" sz="quarter" idx="12"/>
          </p:nvPr>
        </p:nvSpPr>
        <p:spPr/>
        <p:txBody>
          <a:bodyPr/>
          <a:lstStyle/>
          <a:p>
            <a:fld id="{F570B3D5-320C-44A2-81BF-BC1224605DE1}" type="slidenum">
              <a:rPr lang="en-US" smtClean="0"/>
              <a:t>32</a:t>
            </a:fld>
            <a:endParaRPr lang="en-US" dirty="0"/>
          </a:p>
        </p:txBody>
      </p:sp>
    </p:spTree>
    <p:extLst>
      <p:ext uri="{BB962C8B-B14F-4D97-AF65-F5344CB8AC3E}">
        <p14:creationId xmlns:p14="http://schemas.microsoft.com/office/powerpoint/2010/main" val="21588907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A72B1-1062-6198-2F69-9FDB0593D753}"/>
              </a:ext>
            </a:extLst>
          </p:cNvPr>
          <p:cNvSpPr>
            <a:spLocks noGrp="1"/>
          </p:cNvSpPr>
          <p:nvPr>
            <p:ph type="title"/>
          </p:nvPr>
        </p:nvSpPr>
        <p:spPr>
          <a:xfrm>
            <a:off x="1971352" y="504126"/>
            <a:ext cx="8249295" cy="1188720"/>
          </a:xfrm>
        </p:spPr>
        <p:txBody>
          <a:bodyPr/>
          <a:lstStyle/>
          <a:p>
            <a:r>
              <a:rPr lang="en-US" b="1" dirty="0">
                <a:solidFill>
                  <a:schemeClr val="tx1"/>
                </a:solidFill>
              </a:rPr>
              <a:t>To access your online account</a:t>
            </a:r>
          </a:p>
        </p:txBody>
      </p:sp>
      <p:sp>
        <p:nvSpPr>
          <p:cNvPr id="3" name="Content Placeholder 2">
            <a:extLst>
              <a:ext uri="{FF2B5EF4-FFF2-40B4-BE49-F238E27FC236}">
                <a16:creationId xmlns:a16="http://schemas.microsoft.com/office/drawing/2014/main" id="{C26EF11D-AB5C-F110-7DFE-BA5A6124A8CA}"/>
              </a:ext>
            </a:extLst>
          </p:cNvPr>
          <p:cNvSpPr>
            <a:spLocks noGrp="1"/>
          </p:cNvSpPr>
          <p:nvPr>
            <p:ph sz="half" idx="1"/>
          </p:nvPr>
        </p:nvSpPr>
        <p:spPr>
          <a:xfrm>
            <a:off x="1201003" y="2104778"/>
            <a:ext cx="4448864" cy="4113142"/>
          </a:xfrm>
        </p:spPr>
        <p:txBody>
          <a:bodyPr>
            <a:normAutofit fontScale="92500" lnSpcReduction="20000"/>
          </a:bodyPr>
          <a:lstStyle/>
          <a:p>
            <a:r>
              <a:rPr lang="en-US" sz="2400" dirty="0">
                <a:solidFill>
                  <a:schemeClr val="tx1"/>
                </a:solidFill>
              </a:rPr>
              <a:t>For pesticide applicators, t</a:t>
            </a:r>
            <a:r>
              <a:rPr lang="en-US" sz="2400" dirty="0">
                <a:solidFill>
                  <a:schemeClr val="tx1"/>
                </a:solidFill>
                <a:effectLst/>
                <a:ea typeface="Times New Roman" panose="02020603050405020304" pitchFamily="18" charset="0"/>
              </a:rPr>
              <a:t>okens to access your online accounts are included in the renewal information sent to you by OPS.</a:t>
            </a:r>
          </a:p>
          <a:p>
            <a:endParaRPr lang="en-US" sz="2400" dirty="0">
              <a:solidFill>
                <a:schemeClr val="tx1"/>
              </a:solidFill>
              <a:effectLst/>
              <a:ea typeface="Times New Roman" panose="02020603050405020304" pitchFamily="18" charset="0"/>
            </a:endParaRPr>
          </a:p>
          <a:p>
            <a:r>
              <a:rPr lang="en-US" sz="2400" dirty="0">
                <a:solidFill>
                  <a:schemeClr val="tx1"/>
                </a:solidFill>
                <a:ea typeface="Times New Roman" panose="02020603050405020304" pitchFamily="18" charset="0"/>
              </a:rPr>
              <a:t>U</a:t>
            </a:r>
            <a:r>
              <a:rPr lang="en-US" sz="2400" dirty="0">
                <a:solidFill>
                  <a:schemeClr val="tx1"/>
                </a:solidFill>
                <a:effectLst/>
                <a:ea typeface="Times New Roman" panose="02020603050405020304" pitchFamily="18" charset="0"/>
              </a:rPr>
              <a:t>sers can contact OPS to set up access if desired throughout year</a:t>
            </a:r>
          </a:p>
          <a:p>
            <a:pPr marL="0" indent="0" algn="ctr">
              <a:buNone/>
            </a:pPr>
            <a:r>
              <a:rPr lang="en-US" sz="2400" b="1" dirty="0">
                <a:solidFill>
                  <a:schemeClr val="tx1"/>
                </a:solidFill>
                <a:ea typeface="Georgia" panose="02040502050405020303" pitchFamily="18" charset="0"/>
                <a:hlinkClick r:id="rId2"/>
              </a:rPr>
              <a:t>opsclrt.vdacs@vdacs.virginia.gov</a:t>
            </a:r>
            <a:r>
              <a:rPr lang="en-US" sz="2400" b="1" dirty="0">
                <a:solidFill>
                  <a:schemeClr val="tx1"/>
                </a:solidFill>
                <a:ea typeface="Georgia" panose="02040502050405020303" pitchFamily="18" charset="0"/>
              </a:rPr>
              <a:t>  </a:t>
            </a:r>
            <a:endParaRPr lang="en-US" sz="2400" b="1" dirty="0">
              <a:solidFill>
                <a:schemeClr val="tx1"/>
              </a:solidFill>
              <a:effectLst/>
              <a:ea typeface="Georgia" panose="02040502050405020303" pitchFamily="18" charset="0"/>
            </a:endParaRPr>
          </a:p>
          <a:p>
            <a:endParaRPr lang="en-US" dirty="0"/>
          </a:p>
        </p:txBody>
      </p:sp>
      <p:sp>
        <p:nvSpPr>
          <p:cNvPr id="4" name="Content Placeholder 3">
            <a:extLst>
              <a:ext uri="{FF2B5EF4-FFF2-40B4-BE49-F238E27FC236}">
                <a16:creationId xmlns:a16="http://schemas.microsoft.com/office/drawing/2014/main" id="{E90CE0C5-FA83-2E91-96DB-98468C7A259B}"/>
              </a:ext>
            </a:extLst>
          </p:cNvPr>
          <p:cNvSpPr>
            <a:spLocks noGrp="1"/>
          </p:cNvSpPr>
          <p:nvPr>
            <p:ph sz="half" idx="2"/>
          </p:nvPr>
        </p:nvSpPr>
        <p:spPr>
          <a:xfrm>
            <a:off x="6227783" y="2090057"/>
            <a:ext cx="4270247" cy="3768132"/>
          </a:xfrm>
        </p:spPr>
        <p:txBody>
          <a:bodyPr>
            <a:normAutofit fontScale="92500" lnSpcReduction="20000"/>
          </a:bodyPr>
          <a:lstStyle/>
          <a:p>
            <a:r>
              <a:rPr lang="en-US" sz="2400" dirty="0"/>
              <a:t>Requests for access should include applicator name, cert number, DOB, last five digits of SSN and email to be used to set up login (personal email/email unique to user)</a:t>
            </a:r>
          </a:p>
          <a:p>
            <a:endParaRPr lang="en-US" sz="2400" dirty="0"/>
          </a:p>
          <a:p>
            <a:r>
              <a:rPr lang="en-US" sz="2400" dirty="0"/>
              <a:t>VDACS will </a:t>
            </a:r>
            <a:r>
              <a:rPr lang="en-US" sz="2400" u="sng" dirty="0"/>
              <a:t>not</a:t>
            </a:r>
            <a:r>
              <a:rPr lang="en-US" sz="2400" dirty="0"/>
              <a:t> grant employers access to employees' accounts.  An employee can set up their own access and invite employer.</a:t>
            </a:r>
          </a:p>
          <a:p>
            <a:endParaRPr lang="en-US" dirty="0"/>
          </a:p>
        </p:txBody>
      </p:sp>
      <p:sp>
        <p:nvSpPr>
          <p:cNvPr id="5" name="Slide Number Placeholder 4">
            <a:extLst>
              <a:ext uri="{FF2B5EF4-FFF2-40B4-BE49-F238E27FC236}">
                <a16:creationId xmlns:a16="http://schemas.microsoft.com/office/drawing/2014/main" id="{46DF4301-3D97-17C2-F481-AD4101300240}"/>
              </a:ext>
            </a:extLst>
          </p:cNvPr>
          <p:cNvSpPr>
            <a:spLocks noGrp="1"/>
          </p:cNvSpPr>
          <p:nvPr>
            <p:ph type="sldNum" sz="quarter" idx="12"/>
          </p:nvPr>
        </p:nvSpPr>
        <p:spPr/>
        <p:txBody>
          <a:bodyPr/>
          <a:lstStyle/>
          <a:p>
            <a:fld id="{F570B3D5-320C-44A2-81BF-BC1224605DE1}" type="slidenum">
              <a:rPr lang="en-US" smtClean="0"/>
              <a:t>33</a:t>
            </a:fld>
            <a:endParaRPr lang="en-US" dirty="0"/>
          </a:p>
        </p:txBody>
      </p:sp>
    </p:spTree>
    <p:extLst>
      <p:ext uri="{BB962C8B-B14F-4D97-AF65-F5344CB8AC3E}">
        <p14:creationId xmlns:p14="http://schemas.microsoft.com/office/powerpoint/2010/main" val="617572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5137412" y="446213"/>
            <a:ext cx="6280220" cy="1174991"/>
          </a:xfrm>
        </p:spPr>
        <p:txBody>
          <a:bodyPr vert="horz" lIns="182880" tIns="182880" rIns="182880" bIns="182880" rtlCol="0" anchor="ctr">
            <a:normAutofit/>
          </a:bodyPr>
          <a:lstStyle/>
          <a:p>
            <a:pPr algn="l"/>
            <a:r>
              <a:rPr lang="en-US" sz="2400" b="1" dirty="0"/>
              <a:t>        options for Testing</a:t>
            </a:r>
          </a:p>
        </p:txBody>
      </p:sp>
      <p:pic>
        <p:nvPicPr>
          <p:cNvPr id="3" name="Content Placeholder 2" descr="Text&#10;&#10;Description automatically generated">
            <a:extLst>
              <a:ext uri="{FF2B5EF4-FFF2-40B4-BE49-F238E27FC236}">
                <a16:creationId xmlns:a16="http://schemas.microsoft.com/office/drawing/2014/main" id="{95ED4FAB-E670-7D64-2C53-94D3BC326EFE}"/>
              </a:ext>
            </a:extLst>
          </p:cNvPr>
          <p:cNvPicPr>
            <a:picLocks noGrp="1" noChangeAspect="1"/>
          </p:cNvPicPr>
          <p:nvPr>
            <p:ph sz="quarter" idx="2"/>
          </p:nvPr>
        </p:nvPicPr>
        <p:blipFill rotWithShape="1">
          <a:blip r:embed="rId2"/>
          <a:srcRect l="12934" r="12438"/>
          <a:stretch/>
        </p:blipFill>
        <p:spPr>
          <a:xfrm>
            <a:off x="20" y="10"/>
            <a:ext cx="4657325" cy="6857990"/>
          </a:xfrm>
          <a:prstGeom prst="rect">
            <a:avLst/>
          </a:prstGeom>
        </p:spPr>
      </p:pic>
      <p:sp>
        <p:nvSpPr>
          <p:cNvPr id="9" name="Content Placeholder 8"/>
          <p:cNvSpPr>
            <a:spLocks noGrp="1"/>
          </p:cNvSpPr>
          <p:nvPr>
            <p:ph sz="quarter" idx="1"/>
          </p:nvPr>
        </p:nvSpPr>
        <p:spPr>
          <a:xfrm>
            <a:off x="5445495" y="1879041"/>
            <a:ext cx="6102765" cy="3727939"/>
          </a:xfrm>
        </p:spPr>
        <p:txBody>
          <a:bodyPr vert="horz" lIns="91440" tIns="45720" rIns="91440" bIns="45720" rtlCol="0">
            <a:normAutofit lnSpcReduction="10000"/>
          </a:bodyPr>
          <a:lstStyle/>
          <a:p>
            <a:pPr>
              <a:lnSpc>
                <a:spcPct val="90000"/>
              </a:lnSpc>
            </a:pPr>
            <a:r>
              <a:rPr lang="en-US" dirty="0"/>
              <a:t>All exams (commercial, private and registered technician):</a:t>
            </a:r>
          </a:p>
          <a:p>
            <a:pPr lvl="1">
              <a:lnSpc>
                <a:spcPct val="90000"/>
              </a:lnSpc>
            </a:pPr>
            <a:r>
              <a:rPr lang="en-US" sz="1800" dirty="0"/>
              <a:t>Remote Testing;</a:t>
            </a:r>
          </a:p>
          <a:p>
            <a:pPr lvl="1">
              <a:lnSpc>
                <a:spcPct val="90000"/>
              </a:lnSpc>
            </a:pPr>
            <a:r>
              <a:rPr lang="en-US" sz="1800" dirty="0"/>
              <a:t>DMV Computerized Testing; or</a:t>
            </a:r>
          </a:p>
          <a:p>
            <a:pPr lvl="1">
              <a:lnSpc>
                <a:spcPct val="90000"/>
              </a:lnSpc>
            </a:pPr>
            <a:r>
              <a:rPr lang="en-US" sz="1800" dirty="0"/>
              <a:t>Proctored Testing by Pesticide Investigators.</a:t>
            </a:r>
          </a:p>
          <a:p>
            <a:pPr>
              <a:lnSpc>
                <a:spcPct val="90000"/>
              </a:lnSpc>
            </a:pPr>
            <a:r>
              <a:rPr lang="en-US" dirty="0"/>
              <a:t>For both Remote Testing and DMV Computerized Testing, applicators who successfully pass their exam(s), will receive a temporary certificate and can begin to work.</a:t>
            </a:r>
          </a:p>
          <a:p>
            <a:pPr>
              <a:lnSpc>
                <a:spcPct val="90000"/>
              </a:lnSpc>
            </a:pPr>
            <a:r>
              <a:rPr lang="en-US" dirty="0"/>
              <a:t>Remote Testing requires an additional online testing fee that is paid directly to the provider.</a:t>
            </a:r>
          </a:p>
          <a:p>
            <a:pPr lvl="1">
              <a:lnSpc>
                <a:spcPct val="90000"/>
              </a:lnSpc>
            </a:pPr>
            <a:r>
              <a:rPr lang="en-US" sz="1800" dirty="0"/>
              <a:t>No fee for other exam options.</a:t>
            </a:r>
          </a:p>
          <a:p>
            <a:pPr>
              <a:lnSpc>
                <a:spcPct val="90000"/>
              </a:lnSpc>
            </a:pPr>
            <a:r>
              <a:rPr lang="en-US" i="0" dirty="0">
                <a:effectLst/>
              </a:rPr>
              <a:t>Proctored Testing by Pesticide Investigators is based upon availability.</a:t>
            </a:r>
          </a:p>
          <a:p>
            <a:pPr>
              <a:lnSpc>
                <a:spcPct val="90000"/>
              </a:lnSpc>
            </a:pPr>
            <a:endParaRPr lang="en-US" sz="1500" dirty="0"/>
          </a:p>
        </p:txBody>
      </p:sp>
      <p:sp>
        <p:nvSpPr>
          <p:cNvPr id="2" name="Slide Number Placeholder 1">
            <a:extLst>
              <a:ext uri="{FF2B5EF4-FFF2-40B4-BE49-F238E27FC236}">
                <a16:creationId xmlns:a16="http://schemas.microsoft.com/office/drawing/2014/main" id="{662A9B66-ED0E-4767-97DA-8269BA79C657}"/>
              </a:ext>
            </a:extLst>
          </p:cNvPr>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F570B3D5-320C-44A2-81BF-BC1224605DE1}" type="slidenum">
              <a:rPr lang="en-US" smtClean="0"/>
              <a:pPr>
                <a:lnSpc>
                  <a:spcPct val="90000"/>
                </a:lnSpc>
                <a:spcAft>
                  <a:spcPts val="600"/>
                </a:spcAft>
              </a:pPr>
              <a:t>34</a:t>
            </a:fld>
            <a:endParaRPr lang="en-US" dirty="0"/>
          </a:p>
        </p:txBody>
      </p:sp>
      <p:sp>
        <p:nvSpPr>
          <p:cNvPr id="4" name="TextBox 3">
            <a:extLst>
              <a:ext uri="{FF2B5EF4-FFF2-40B4-BE49-F238E27FC236}">
                <a16:creationId xmlns:a16="http://schemas.microsoft.com/office/drawing/2014/main" id="{4A19CD47-6754-CFAB-D770-518019FE537C}"/>
              </a:ext>
            </a:extLst>
          </p:cNvPr>
          <p:cNvSpPr txBox="1"/>
          <p:nvPr/>
        </p:nvSpPr>
        <p:spPr>
          <a:xfrm>
            <a:off x="5550746" y="5864817"/>
            <a:ext cx="5453551" cy="840230"/>
          </a:xfrm>
          <a:prstGeom prst="rect">
            <a:avLst/>
          </a:prstGeom>
          <a:noFill/>
        </p:spPr>
        <p:txBody>
          <a:bodyPr wrap="square" rtlCol="0">
            <a:spAutoFit/>
          </a:bodyPr>
          <a:lstStyle/>
          <a:p>
            <a:pPr marL="0" indent="0" algn="ctr">
              <a:lnSpc>
                <a:spcPct val="90000"/>
              </a:lnSpc>
              <a:buNone/>
            </a:pPr>
            <a:r>
              <a:rPr lang="en-US" b="1" dirty="0">
                <a:solidFill>
                  <a:srgbClr val="FF0000"/>
                </a:solidFill>
              </a:rPr>
              <a:t>IMPORTANT</a:t>
            </a:r>
            <a:r>
              <a:rPr lang="en-US" b="1" dirty="0"/>
              <a:t>: </a:t>
            </a:r>
          </a:p>
          <a:p>
            <a:pPr marL="0" indent="0" algn="ctr">
              <a:lnSpc>
                <a:spcPct val="90000"/>
              </a:lnSpc>
              <a:buNone/>
            </a:pPr>
            <a:r>
              <a:rPr lang="en-US" b="1" dirty="0"/>
              <a:t>Applicators taking multiple exams must </a:t>
            </a:r>
          </a:p>
          <a:p>
            <a:pPr marL="0" indent="0" algn="ctr">
              <a:lnSpc>
                <a:spcPct val="90000"/>
              </a:lnSpc>
              <a:buNone/>
            </a:pPr>
            <a:r>
              <a:rPr lang="en-US" b="1" dirty="0"/>
              <a:t>take them in </a:t>
            </a:r>
            <a:r>
              <a:rPr lang="en-US" b="1" u="sng" dirty="0"/>
              <a:t>one</a:t>
            </a:r>
            <a:r>
              <a:rPr lang="en-US" b="1" dirty="0"/>
              <a:t> sitting!</a:t>
            </a:r>
          </a:p>
        </p:txBody>
      </p:sp>
    </p:spTree>
    <p:extLst>
      <p:ext uri="{BB962C8B-B14F-4D97-AF65-F5344CB8AC3E}">
        <p14:creationId xmlns:p14="http://schemas.microsoft.com/office/powerpoint/2010/main" val="1426439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4" name="Rectangle 13">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C56D074C-2B52-0D9B-7F59-64F6A72168EB}"/>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2300" b="1" dirty="0">
                <a:solidFill>
                  <a:srgbClr val="FFFFFF"/>
                </a:solidFill>
              </a:rPr>
              <a:t>Testing reminders</a:t>
            </a:r>
          </a:p>
        </p:txBody>
      </p:sp>
      <p:sp>
        <p:nvSpPr>
          <p:cNvPr id="7" name="Content Placeholder 6">
            <a:extLst>
              <a:ext uri="{FF2B5EF4-FFF2-40B4-BE49-F238E27FC236}">
                <a16:creationId xmlns:a16="http://schemas.microsoft.com/office/drawing/2014/main" id="{CC986D31-7E94-0430-35B9-E54152CDBC29}"/>
              </a:ext>
            </a:extLst>
          </p:cNvPr>
          <p:cNvSpPr>
            <a:spLocks noGrp="1"/>
          </p:cNvSpPr>
          <p:nvPr>
            <p:ph idx="1"/>
          </p:nvPr>
        </p:nvSpPr>
        <p:spPr>
          <a:xfrm>
            <a:off x="5591695" y="1402080"/>
            <a:ext cx="5320696" cy="4541520"/>
          </a:xfrm>
        </p:spPr>
        <p:txBody>
          <a:bodyPr anchor="ctr">
            <a:normAutofit/>
          </a:bodyPr>
          <a:lstStyle/>
          <a:p>
            <a:pPr>
              <a:lnSpc>
                <a:spcPct val="90000"/>
              </a:lnSpc>
            </a:pPr>
            <a:r>
              <a:rPr lang="en-US" dirty="0"/>
              <a:t>Authorizations can only be used for </a:t>
            </a:r>
            <a:r>
              <a:rPr lang="en-US" u="sng" dirty="0"/>
              <a:t>one</a:t>
            </a:r>
            <a:r>
              <a:rPr lang="en-US" dirty="0"/>
              <a:t> testing session </a:t>
            </a:r>
          </a:p>
          <a:p>
            <a:pPr>
              <a:lnSpc>
                <a:spcPct val="90000"/>
              </a:lnSpc>
            </a:pPr>
            <a:r>
              <a:rPr lang="en-US" dirty="0"/>
              <a:t>All listed exams must be taken during </a:t>
            </a:r>
            <a:r>
              <a:rPr lang="en-US" u="sng" dirty="0"/>
              <a:t>one</a:t>
            </a:r>
            <a:r>
              <a:rPr lang="en-US" dirty="0"/>
              <a:t> testing session</a:t>
            </a:r>
          </a:p>
          <a:p>
            <a:pPr>
              <a:lnSpc>
                <a:spcPct val="90000"/>
              </a:lnSpc>
            </a:pPr>
            <a:r>
              <a:rPr lang="en-US" dirty="0"/>
              <a:t>Testers must follow testing protocols set by the test administrator and VDACS.</a:t>
            </a:r>
          </a:p>
          <a:p>
            <a:pPr>
              <a:lnSpc>
                <a:spcPct val="90000"/>
              </a:lnSpc>
            </a:pPr>
            <a:r>
              <a:rPr lang="en-US" dirty="0"/>
              <a:t>For example,</a:t>
            </a:r>
          </a:p>
          <a:p>
            <a:pPr marL="742950" marR="0" lvl="1" indent="-285750">
              <a:lnSpc>
                <a:spcPct val="90000"/>
              </a:lnSpc>
              <a:spcBef>
                <a:spcPts val="0"/>
              </a:spcBef>
              <a:spcAft>
                <a:spcPts val="0"/>
              </a:spcAft>
              <a:buSzPts val="1000"/>
              <a:buFont typeface="Symbol" panose="05050102010706020507" pitchFamily="18" charset="2"/>
              <a:buChar char=""/>
              <a:tabLst>
                <a:tab pos="914400" algn="l"/>
              </a:tabLst>
            </a:pPr>
            <a:r>
              <a:rPr lang="en-US" dirty="0">
                <a:effectLst/>
                <a:latin typeface="Calibri" panose="020F0502020204030204" pitchFamily="34" charset="0"/>
                <a:ea typeface="Times New Roman" panose="02020603050405020304" pitchFamily="18" charset="0"/>
              </a:rPr>
              <a:t>DMV does not permit the use of phones during testing so exam sessions may be terminated if a phone is used for any reason.  </a:t>
            </a:r>
            <a:endParaRPr lang="en-US" dirty="0">
              <a:effectLst/>
              <a:latin typeface="Calibri" panose="020F0502020204030204" pitchFamily="34" charset="0"/>
              <a:ea typeface="Georgia" panose="02040502050405020303" pitchFamily="18" charset="0"/>
            </a:endParaRPr>
          </a:p>
          <a:p>
            <a:pPr marL="742950" marR="0" lvl="1" indent="-285750">
              <a:lnSpc>
                <a:spcPct val="90000"/>
              </a:lnSpc>
              <a:spcBef>
                <a:spcPts val="0"/>
              </a:spcBef>
              <a:spcAft>
                <a:spcPts val="0"/>
              </a:spcAft>
              <a:buSzPts val="1000"/>
              <a:buFont typeface="Symbol" panose="05050102010706020507" pitchFamily="18" charset="2"/>
              <a:buChar char=""/>
              <a:tabLst>
                <a:tab pos="914400" algn="l"/>
              </a:tabLst>
            </a:pPr>
            <a:r>
              <a:rPr lang="en-US" dirty="0">
                <a:effectLst/>
                <a:latin typeface="Calibri" panose="020F0502020204030204" pitchFamily="34" charset="0"/>
                <a:ea typeface="Times New Roman" panose="02020603050405020304" pitchFamily="18" charset="0"/>
              </a:rPr>
              <a:t>Remot</a:t>
            </a:r>
            <a:r>
              <a:rPr lang="en-US" dirty="0">
                <a:latin typeface="Calibri" panose="020F0502020204030204" pitchFamily="34" charset="0"/>
                <a:ea typeface="Times New Roman" panose="02020603050405020304" pitchFamily="18" charset="0"/>
              </a:rPr>
              <a:t>e Testing</a:t>
            </a:r>
            <a:r>
              <a:rPr lang="en-US" dirty="0">
                <a:effectLst/>
                <a:latin typeface="Calibri" panose="020F0502020204030204" pitchFamily="34" charset="0"/>
                <a:ea typeface="Times New Roman" panose="02020603050405020304" pitchFamily="18" charset="0"/>
              </a:rPr>
              <a:t> requires testers to face screen during exam and not to look off to the sides.</a:t>
            </a:r>
            <a:endParaRPr lang="en-US" dirty="0">
              <a:effectLst/>
              <a:latin typeface="Calibri" panose="020F0502020204030204" pitchFamily="34" charset="0"/>
              <a:ea typeface="Georgia" panose="02040502050405020303" pitchFamily="18" charset="0"/>
            </a:endParaRPr>
          </a:p>
          <a:p>
            <a:pPr marL="742950" marR="0" lvl="1" indent="-285750">
              <a:lnSpc>
                <a:spcPct val="90000"/>
              </a:lnSpc>
              <a:spcBef>
                <a:spcPts val="0"/>
              </a:spcBef>
              <a:spcAft>
                <a:spcPts val="0"/>
              </a:spcAft>
              <a:buSzPts val="1000"/>
              <a:buFont typeface="Symbol" panose="05050102010706020507" pitchFamily="18" charset="2"/>
              <a:buChar char=""/>
              <a:tabLst>
                <a:tab pos="914400" algn="l"/>
              </a:tabLst>
            </a:pPr>
            <a:r>
              <a:rPr lang="en-US" dirty="0">
                <a:latin typeface="Calibri" panose="020F0502020204030204" pitchFamily="34" charset="0"/>
                <a:ea typeface="Times New Roman" panose="02020603050405020304" pitchFamily="18" charset="0"/>
              </a:rPr>
              <a:t>Remote Testing </a:t>
            </a:r>
            <a:r>
              <a:rPr lang="en-US" dirty="0">
                <a:effectLst/>
                <a:latin typeface="Calibri" panose="020F0502020204030204" pitchFamily="34" charset="0"/>
                <a:ea typeface="Times New Roman" panose="02020603050405020304" pitchFamily="18" charset="0"/>
              </a:rPr>
              <a:t> does not allow the use of headphones during testing.</a:t>
            </a:r>
            <a:endParaRPr lang="en-US" dirty="0">
              <a:effectLst/>
              <a:latin typeface="Calibri" panose="020F0502020204030204" pitchFamily="34" charset="0"/>
              <a:ea typeface="Georgia" panose="02040502050405020303" pitchFamily="18" charset="0"/>
            </a:endParaRPr>
          </a:p>
          <a:p>
            <a:pPr>
              <a:lnSpc>
                <a:spcPct val="90000"/>
              </a:lnSpc>
            </a:pPr>
            <a:endParaRPr lang="en-US" dirty="0"/>
          </a:p>
        </p:txBody>
      </p:sp>
      <p:sp>
        <p:nvSpPr>
          <p:cNvPr id="5" name="Slide Number Placeholder 4">
            <a:extLst>
              <a:ext uri="{FF2B5EF4-FFF2-40B4-BE49-F238E27FC236}">
                <a16:creationId xmlns:a16="http://schemas.microsoft.com/office/drawing/2014/main" id="{9F2138B5-6B70-02A9-32C5-F38089D49E50}"/>
              </a:ext>
            </a:extLst>
          </p:cNvPr>
          <p:cNvSpPr>
            <a:spLocks noGrp="1"/>
          </p:cNvSpPr>
          <p:nvPr>
            <p:ph type="sldNum" sz="quarter" idx="12"/>
          </p:nvPr>
        </p:nvSpPr>
        <p:spPr>
          <a:xfrm>
            <a:off x="10758922" y="6217920"/>
            <a:ext cx="365760" cy="365760"/>
          </a:xfrm>
        </p:spPr>
        <p:txBody>
          <a:bodyPr>
            <a:normAutofit/>
          </a:bodyPr>
          <a:lstStyle/>
          <a:p>
            <a:pPr>
              <a:lnSpc>
                <a:spcPct val="90000"/>
              </a:lnSpc>
              <a:spcAft>
                <a:spcPts val="600"/>
              </a:spcAft>
            </a:pPr>
            <a:fld id="{F570B3D5-320C-44A2-81BF-BC1224605DE1}" type="slidenum">
              <a:rPr lang="en-US" smtClean="0"/>
              <a:pPr>
                <a:lnSpc>
                  <a:spcPct val="90000"/>
                </a:lnSpc>
                <a:spcAft>
                  <a:spcPts val="600"/>
                </a:spcAft>
              </a:pPr>
              <a:t>35</a:t>
            </a:fld>
            <a:endParaRPr lang="en-US" dirty="0"/>
          </a:p>
        </p:txBody>
      </p:sp>
    </p:spTree>
    <p:extLst>
      <p:ext uri="{BB962C8B-B14F-4D97-AF65-F5344CB8AC3E}">
        <p14:creationId xmlns:p14="http://schemas.microsoft.com/office/powerpoint/2010/main" val="20648791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39AE04B-00AE-E8C1-9D8C-07FA84B70D06}"/>
              </a:ext>
            </a:extLst>
          </p:cNvPr>
          <p:cNvPicPr>
            <a:picLocks noGrp="1" noChangeAspect="1"/>
          </p:cNvPicPr>
          <p:nvPr>
            <p:ph sz="half" idx="2"/>
          </p:nvPr>
        </p:nvPicPr>
        <p:blipFill rotWithShape="1">
          <a:blip r:embed="rId3"/>
          <a:srcRect l="26115" r="14551" b="-1"/>
          <a:stretch/>
        </p:blipFill>
        <p:spPr>
          <a:xfrm>
            <a:off x="642" y="10"/>
            <a:ext cx="6096000" cy="6857990"/>
          </a:xfrm>
          <a:prstGeom prst="rect">
            <a:avLst/>
          </a:prstGeom>
        </p:spPr>
      </p:pic>
      <p:sp>
        <p:nvSpPr>
          <p:cNvPr id="2" name="Title 1">
            <a:extLst>
              <a:ext uri="{FF2B5EF4-FFF2-40B4-BE49-F238E27FC236}">
                <a16:creationId xmlns:a16="http://schemas.microsoft.com/office/drawing/2014/main" id="{71007B91-57D5-EF69-F1A2-0AC092F1924A}"/>
              </a:ext>
            </a:extLst>
          </p:cNvPr>
          <p:cNvSpPr>
            <a:spLocks noGrp="1"/>
          </p:cNvSpPr>
          <p:nvPr>
            <p:ph type="title"/>
          </p:nvPr>
        </p:nvSpPr>
        <p:spPr>
          <a:xfrm>
            <a:off x="804672" y="2841505"/>
            <a:ext cx="4487298" cy="1174991"/>
          </a:xfrm>
          <a:solidFill>
            <a:schemeClr val="tx1">
              <a:alpha val="60000"/>
            </a:schemeClr>
          </a:solidFill>
          <a:ln>
            <a:solidFill>
              <a:schemeClr val="bg1"/>
            </a:solidFill>
          </a:ln>
        </p:spPr>
        <p:txBody>
          <a:bodyPr vert="horz" lIns="182880" tIns="182880" rIns="182880" bIns="182880" rtlCol="0" anchor="ctr">
            <a:normAutofit/>
          </a:bodyPr>
          <a:lstStyle/>
          <a:p>
            <a:r>
              <a:rPr lang="en-US" b="1" dirty="0">
                <a:solidFill>
                  <a:schemeClr val="bg1"/>
                </a:solidFill>
              </a:rPr>
              <a:t>Remote testing</a:t>
            </a:r>
          </a:p>
        </p:txBody>
      </p:sp>
      <p:sp>
        <p:nvSpPr>
          <p:cNvPr id="3" name="Content Placeholder 2">
            <a:extLst>
              <a:ext uri="{FF2B5EF4-FFF2-40B4-BE49-F238E27FC236}">
                <a16:creationId xmlns:a16="http://schemas.microsoft.com/office/drawing/2014/main" id="{6543B5C5-B84A-4DB8-2B71-CD5E7635CF42}"/>
              </a:ext>
            </a:extLst>
          </p:cNvPr>
          <p:cNvSpPr>
            <a:spLocks noGrp="1"/>
          </p:cNvSpPr>
          <p:nvPr>
            <p:ph sz="half" idx="1"/>
          </p:nvPr>
        </p:nvSpPr>
        <p:spPr>
          <a:xfrm>
            <a:off x="6743941" y="532563"/>
            <a:ext cx="4804931" cy="6051117"/>
          </a:xfrm>
        </p:spPr>
        <p:txBody>
          <a:bodyPr vert="horz" lIns="91440" tIns="45720" rIns="91440" bIns="45720" rtlCol="0" anchor="ctr">
            <a:normAutofit/>
          </a:bodyPr>
          <a:lstStyle/>
          <a:p>
            <a:pPr>
              <a:lnSpc>
                <a:spcPct val="90000"/>
              </a:lnSpc>
            </a:pPr>
            <a:r>
              <a:rPr lang="en-US" sz="1700" dirty="0"/>
              <a:t>Additional fees required for remote testing.  Fees are subject to change.</a:t>
            </a:r>
          </a:p>
          <a:p>
            <a:pPr>
              <a:lnSpc>
                <a:spcPct val="90000"/>
              </a:lnSpc>
            </a:pPr>
            <a:r>
              <a:rPr lang="en-US" sz="1700" dirty="0"/>
              <a:t>Once authorization issued, applicant will receive email from Everblue (provider) with information.  Email will be sent to email address listed on the application.  If email not received but authorization issued, contact VDACS at </a:t>
            </a:r>
            <a:r>
              <a:rPr lang="en-US" sz="1700" dirty="0">
                <a:hlinkClick r:id="rId4"/>
              </a:rPr>
              <a:t>opsclrt.vdacs@vdacs.virginia.gov</a:t>
            </a:r>
            <a:r>
              <a:rPr lang="en-US" sz="1700" dirty="0"/>
              <a:t> as there could be issue with the email provided.</a:t>
            </a:r>
          </a:p>
          <a:p>
            <a:pPr>
              <a:lnSpc>
                <a:spcPct val="90000"/>
              </a:lnSpc>
            </a:pPr>
            <a:r>
              <a:rPr lang="en-US" sz="1700" dirty="0"/>
              <a:t>Just as with DMV and in-person courses, all listed exams must be taken in </a:t>
            </a:r>
            <a:r>
              <a:rPr lang="en-US" sz="1700" u="sng" dirty="0"/>
              <a:t>one</a:t>
            </a:r>
            <a:r>
              <a:rPr lang="en-US" sz="1700" dirty="0"/>
              <a:t> testing session.  If exams not taken at same time, results may not be accepted.</a:t>
            </a:r>
          </a:p>
          <a:p>
            <a:pPr>
              <a:lnSpc>
                <a:spcPct val="90000"/>
              </a:lnSpc>
            </a:pPr>
            <a:r>
              <a:rPr lang="en-US" sz="1700" dirty="0"/>
              <a:t>Must follow proctoring guidelines or exam session may be rejected.  This includes room scan and facing computer during exam. </a:t>
            </a:r>
          </a:p>
          <a:p>
            <a:pPr>
              <a:lnSpc>
                <a:spcPct val="90000"/>
              </a:lnSpc>
            </a:pPr>
            <a:r>
              <a:rPr lang="en-US" sz="1700" dirty="0"/>
              <a:t>Must check technology requirements prior to testing to make sure video of testing session can be recorded.</a:t>
            </a:r>
          </a:p>
          <a:p>
            <a:pPr>
              <a:lnSpc>
                <a:spcPct val="90000"/>
              </a:lnSpc>
            </a:pPr>
            <a:endParaRPr lang="en-US" sz="1700" dirty="0"/>
          </a:p>
          <a:p>
            <a:pPr>
              <a:lnSpc>
                <a:spcPct val="90000"/>
              </a:lnSpc>
            </a:pPr>
            <a:endParaRPr lang="en-US" sz="1700" dirty="0"/>
          </a:p>
        </p:txBody>
      </p:sp>
      <p:sp>
        <p:nvSpPr>
          <p:cNvPr id="5" name="Slide Number Placeholder 4">
            <a:extLst>
              <a:ext uri="{FF2B5EF4-FFF2-40B4-BE49-F238E27FC236}">
                <a16:creationId xmlns:a16="http://schemas.microsoft.com/office/drawing/2014/main" id="{C30E3F75-9AA1-473F-0669-FBBA51A138C7}"/>
              </a:ext>
            </a:extLst>
          </p:cNvPr>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F570B3D5-320C-44A2-81BF-BC1224605DE1}" type="slidenum">
              <a:rPr lang="en-US" smtClean="0"/>
              <a:pPr>
                <a:lnSpc>
                  <a:spcPct val="90000"/>
                </a:lnSpc>
                <a:spcAft>
                  <a:spcPts val="600"/>
                </a:spcAft>
              </a:pPr>
              <a:t>36</a:t>
            </a:fld>
            <a:endParaRPr lang="en-US" dirty="0"/>
          </a:p>
        </p:txBody>
      </p:sp>
    </p:spTree>
    <p:extLst>
      <p:ext uri="{BB962C8B-B14F-4D97-AF65-F5344CB8AC3E}">
        <p14:creationId xmlns:p14="http://schemas.microsoft.com/office/powerpoint/2010/main" val="9590159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0DE5EFB-D8DE-4A05-9171-CD2517ED3CCD}"/>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en-US" sz="2200" b="1" dirty="0">
                <a:solidFill>
                  <a:srgbClr val="FFFFFF"/>
                </a:solidFill>
              </a:rPr>
              <a:t> </a:t>
            </a:r>
            <a:r>
              <a:rPr lang="en-US" sz="2200" b="1" dirty="0">
                <a:solidFill>
                  <a:schemeClr val="tx1"/>
                </a:solidFill>
              </a:rPr>
              <a:t>Spanish registered technician exam</a:t>
            </a:r>
          </a:p>
        </p:txBody>
      </p:sp>
      <p:sp>
        <p:nvSpPr>
          <p:cNvPr id="7" name="Content Placeholder 6">
            <a:extLst>
              <a:ext uri="{FF2B5EF4-FFF2-40B4-BE49-F238E27FC236}">
                <a16:creationId xmlns:a16="http://schemas.microsoft.com/office/drawing/2014/main" id="{29DEEDBF-55FF-4A56-9DC8-C6BBF0DBDB05}"/>
              </a:ext>
            </a:extLst>
          </p:cNvPr>
          <p:cNvSpPr>
            <a:spLocks noGrp="1"/>
          </p:cNvSpPr>
          <p:nvPr>
            <p:ph idx="1"/>
          </p:nvPr>
        </p:nvSpPr>
        <p:spPr>
          <a:xfrm>
            <a:off x="5591695" y="934497"/>
            <a:ext cx="5320696" cy="5124659"/>
          </a:xfrm>
        </p:spPr>
        <p:txBody>
          <a:bodyPr anchor="ctr">
            <a:normAutofit/>
          </a:bodyPr>
          <a:lstStyle/>
          <a:p>
            <a:r>
              <a:rPr lang="en-US" sz="2200" dirty="0"/>
              <a:t>Currently </a:t>
            </a:r>
            <a:r>
              <a:rPr lang="en-US" sz="2200" u="sng" dirty="0"/>
              <a:t>only</a:t>
            </a:r>
            <a:r>
              <a:rPr lang="en-US" sz="2200" dirty="0"/>
              <a:t> available:</a:t>
            </a:r>
          </a:p>
          <a:p>
            <a:pPr lvl="1"/>
            <a:r>
              <a:rPr lang="en-US" sz="2200" dirty="0"/>
              <a:t>Remote Testing; and </a:t>
            </a:r>
          </a:p>
          <a:p>
            <a:pPr lvl="1"/>
            <a:r>
              <a:rPr lang="en-US" sz="2200" dirty="0"/>
              <a:t>In person (notify Investigator or Proctor).</a:t>
            </a:r>
          </a:p>
          <a:p>
            <a:pPr lvl="1"/>
            <a:endParaRPr lang="en-US" sz="2200" dirty="0"/>
          </a:p>
          <a:p>
            <a:r>
              <a:rPr lang="en-US" sz="2200" dirty="0"/>
              <a:t>DMV (forthcoming).</a:t>
            </a:r>
          </a:p>
          <a:p>
            <a:endParaRPr lang="en-US" dirty="0"/>
          </a:p>
        </p:txBody>
      </p:sp>
      <p:sp>
        <p:nvSpPr>
          <p:cNvPr id="5" name="Slide Number Placeholder 4">
            <a:extLst>
              <a:ext uri="{FF2B5EF4-FFF2-40B4-BE49-F238E27FC236}">
                <a16:creationId xmlns:a16="http://schemas.microsoft.com/office/drawing/2014/main" id="{71F91757-B0EE-4159-A02C-647816E9914D}"/>
              </a:ext>
            </a:extLst>
          </p:cNvPr>
          <p:cNvSpPr>
            <a:spLocks noGrp="1"/>
          </p:cNvSpPr>
          <p:nvPr>
            <p:ph type="sldNum" sz="quarter" idx="12"/>
          </p:nvPr>
        </p:nvSpPr>
        <p:spPr>
          <a:xfrm>
            <a:off x="10758922" y="6217920"/>
            <a:ext cx="365760" cy="365760"/>
          </a:xfrm>
        </p:spPr>
        <p:txBody>
          <a:bodyPr>
            <a:normAutofit/>
          </a:bodyPr>
          <a:lstStyle/>
          <a:p>
            <a:pPr>
              <a:lnSpc>
                <a:spcPct val="90000"/>
              </a:lnSpc>
              <a:spcAft>
                <a:spcPts val="600"/>
              </a:spcAft>
            </a:pPr>
            <a:fld id="{F570B3D5-320C-44A2-81BF-BC1224605DE1}" type="slidenum">
              <a:rPr lang="en-US" smtClean="0"/>
              <a:pPr>
                <a:lnSpc>
                  <a:spcPct val="90000"/>
                </a:lnSpc>
                <a:spcAft>
                  <a:spcPts val="600"/>
                </a:spcAft>
              </a:pPr>
              <a:t>37</a:t>
            </a:fld>
            <a:endParaRPr lang="en-US" dirty="0"/>
          </a:p>
        </p:txBody>
      </p:sp>
    </p:spTree>
    <p:extLst>
      <p:ext uri="{BB962C8B-B14F-4D97-AF65-F5344CB8AC3E}">
        <p14:creationId xmlns:p14="http://schemas.microsoft.com/office/powerpoint/2010/main" val="17427102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489D9-7ED5-1B7D-8A00-867400CAD2A4}"/>
              </a:ext>
            </a:extLst>
          </p:cNvPr>
          <p:cNvSpPr>
            <a:spLocks noGrp="1"/>
          </p:cNvSpPr>
          <p:nvPr>
            <p:ph type="title"/>
          </p:nvPr>
        </p:nvSpPr>
        <p:spPr>
          <a:xfrm>
            <a:off x="2231136" y="550242"/>
            <a:ext cx="7729728" cy="1135463"/>
          </a:xfrm>
        </p:spPr>
        <p:txBody>
          <a:bodyPr>
            <a:normAutofit fontScale="90000"/>
          </a:bodyPr>
          <a:lstStyle/>
          <a:p>
            <a:br>
              <a:rPr lang="en-US" b="1" dirty="0"/>
            </a:br>
            <a:r>
              <a:rPr lang="en-US" b="1" dirty="0"/>
              <a:t>Coming soon…Bilingual Labeling</a:t>
            </a:r>
            <a:br>
              <a:rPr lang="en-US" dirty="0"/>
            </a:br>
            <a:endParaRPr lang="en-US" dirty="0"/>
          </a:p>
        </p:txBody>
      </p:sp>
      <p:sp>
        <p:nvSpPr>
          <p:cNvPr id="3" name="Content Placeholder 2">
            <a:extLst>
              <a:ext uri="{FF2B5EF4-FFF2-40B4-BE49-F238E27FC236}">
                <a16:creationId xmlns:a16="http://schemas.microsoft.com/office/drawing/2014/main" id="{D10D8F6A-364E-F7A5-5433-226D3517CBB0}"/>
              </a:ext>
            </a:extLst>
          </p:cNvPr>
          <p:cNvSpPr>
            <a:spLocks noGrp="1"/>
          </p:cNvSpPr>
          <p:nvPr>
            <p:ph sz="half" idx="1"/>
          </p:nvPr>
        </p:nvSpPr>
        <p:spPr>
          <a:xfrm>
            <a:off x="844063" y="2015902"/>
            <a:ext cx="4798606" cy="4291856"/>
          </a:xfrm>
        </p:spPr>
        <p:txBody>
          <a:bodyPr>
            <a:normAutofit lnSpcReduction="10000"/>
          </a:bodyPr>
          <a:lstStyle/>
          <a:p>
            <a:r>
              <a:rPr lang="en-US" dirty="0"/>
              <a:t>Pesticide Registration Improvement Act 5 requires Spanish language translation for certain sections of the end-use pesticide product labels.</a:t>
            </a:r>
          </a:p>
          <a:p>
            <a:r>
              <a:rPr lang="en-US" dirty="0"/>
              <a:t>Translations to be used are available in the EPA Spanish Translation Guide for Pesticide Labeling.</a:t>
            </a:r>
          </a:p>
          <a:p>
            <a:r>
              <a:rPr lang="en-US" dirty="0"/>
              <a:t>Only select portions of the label are required to be translated. </a:t>
            </a:r>
          </a:p>
          <a:p>
            <a:r>
              <a:rPr lang="en-US" dirty="0"/>
              <a:t>Translated label may not be a complete label and will not be reviewed and approved by EPA.</a:t>
            </a:r>
          </a:p>
          <a:p>
            <a:r>
              <a:rPr lang="en-US" dirty="0"/>
              <a:t>The sections that are required to be translated into Spanish include health and safety information.</a:t>
            </a:r>
          </a:p>
          <a:p>
            <a:endParaRPr lang="en-US" dirty="0"/>
          </a:p>
        </p:txBody>
      </p:sp>
      <p:sp>
        <p:nvSpPr>
          <p:cNvPr id="4" name="Content Placeholder 3">
            <a:extLst>
              <a:ext uri="{FF2B5EF4-FFF2-40B4-BE49-F238E27FC236}">
                <a16:creationId xmlns:a16="http://schemas.microsoft.com/office/drawing/2014/main" id="{0AD013BF-D2BD-F71E-89A0-76AE1B02C1AD}"/>
              </a:ext>
            </a:extLst>
          </p:cNvPr>
          <p:cNvSpPr>
            <a:spLocks noGrp="1"/>
          </p:cNvSpPr>
          <p:nvPr>
            <p:ph sz="half" idx="2"/>
          </p:nvPr>
        </p:nvSpPr>
        <p:spPr>
          <a:xfrm>
            <a:off x="6270171" y="2015902"/>
            <a:ext cx="4488751" cy="4291856"/>
          </a:xfrm>
        </p:spPr>
        <p:txBody>
          <a:bodyPr>
            <a:normAutofit lnSpcReduction="10000"/>
          </a:bodyPr>
          <a:lstStyle/>
          <a:p>
            <a:r>
              <a:rPr lang="en-US" dirty="0"/>
              <a:t>Select sections include:</a:t>
            </a:r>
          </a:p>
          <a:p>
            <a:pPr lvl="1"/>
            <a:r>
              <a:rPr lang="en-US" dirty="0"/>
              <a:t>First aid and precautionary statements label language</a:t>
            </a:r>
          </a:p>
          <a:p>
            <a:pPr lvl="1"/>
            <a:r>
              <a:rPr lang="en-US" dirty="0"/>
              <a:t>Signal words</a:t>
            </a:r>
          </a:p>
          <a:p>
            <a:pPr lvl="1"/>
            <a:r>
              <a:rPr lang="en-US" dirty="0"/>
              <a:t>Misuse statements</a:t>
            </a:r>
          </a:p>
          <a:p>
            <a:pPr lvl="1"/>
            <a:r>
              <a:rPr lang="en-US" dirty="0"/>
              <a:t>Storage and pesticide container disposal instructions</a:t>
            </a:r>
          </a:p>
          <a:p>
            <a:pPr lvl="1"/>
            <a:r>
              <a:rPr lang="en-US" dirty="0"/>
              <a:t>Personal Protection Equipment (PPE) label statements</a:t>
            </a:r>
          </a:p>
          <a:p>
            <a:pPr lvl="1"/>
            <a:r>
              <a:rPr lang="en-US" dirty="0"/>
              <a:t>Worker Protection Standard (WPS) agricultural use requirements language</a:t>
            </a:r>
          </a:p>
          <a:p>
            <a:r>
              <a:rPr lang="en-US" dirty="0"/>
              <a:t>Phased in for all pesticide labels by December 29, 2030. </a:t>
            </a:r>
          </a:p>
        </p:txBody>
      </p:sp>
      <p:sp>
        <p:nvSpPr>
          <p:cNvPr id="5" name="Slide Number Placeholder 4">
            <a:extLst>
              <a:ext uri="{FF2B5EF4-FFF2-40B4-BE49-F238E27FC236}">
                <a16:creationId xmlns:a16="http://schemas.microsoft.com/office/drawing/2014/main" id="{7A0A6609-A897-DC23-C072-3571F12DBCE5}"/>
              </a:ext>
            </a:extLst>
          </p:cNvPr>
          <p:cNvSpPr>
            <a:spLocks noGrp="1"/>
          </p:cNvSpPr>
          <p:nvPr>
            <p:ph type="sldNum" sz="quarter" idx="12"/>
          </p:nvPr>
        </p:nvSpPr>
        <p:spPr/>
        <p:txBody>
          <a:bodyPr/>
          <a:lstStyle/>
          <a:p>
            <a:fld id="{F570B3D5-320C-44A2-81BF-BC1224605DE1}" type="slidenum">
              <a:rPr lang="en-US" smtClean="0"/>
              <a:t>38</a:t>
            </a:fld>
            <a:endParaRPr lang="en-US" dirty="0"/>
          </a:p>
        </p:txBody>
      </p:sp>
    </p:spTree>
    <p:extLst>
      <p:ext uri="{BB962C8B-B14F-4D97-AF65-F5344CB8AC3E}">
        <p14:creationId xmlns:p14="http://schemas.microsoft.com/office/powerpoint/2010/main" val="39017476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a:t>COMMERCIAL APPLICATORS &amp; REGISTERED TECHNICIANS</a:t>
            </a:r>
          </a:p>
        </p:txBody>
      </p:sp>
      <p:sp>
        <p:nvSpPr>
          <p:cNvPr id="5" name="Subtitle 4"/>
          <p:cNvSpPr>
            <a:spLocks noGrp="1"/>
          </p:cNvSpPr>
          <p:nvPr>
            <p:ph type="subTitle" idx="1"/>
          </p:nvPr>
        </p:nvSpPr>
        <p:spPr>
          <a:xfrm>
            <a:off x="1158240" y="4535424"/>
            <a:ext cx="9875520" cy="1712976"/>
          </a:xfrm>
        </p:spPr>
        <p:txBody>
          <a:bodyPr>
            <a:noAutofit/>
          </a:bodyPr>
          <a:lstStyle/>
          <a:p>
            <a:r>
              <a:rPr lang="en-US" sz="3200" b="1" dirty="0">
                <a:solidFill>
                  <a:srgbClr val="002060"/>
                </a:solidFill>
              </a:rPr>
              <a:t>Required additional information for all recertification courses for Commercial Applicator and Registered Technicians.</a:t>
            </a:r>
          </a:p>
        </p:txBody>
      </p:sp>
      <p:sp>
        <p:nvSpPr>
          <p:cNvPr id="6" name="Slide Number Placeholder 5"/>
          <p:cNvSpPr>
            <a:spLocks noGrp="1"/>
          </p:cNvSpPr>
          <p:nvPr>
            <p:ph type="sldNum" sz="quarter" idx="12"/>
          </p:nvPr>
        </p:nvSpPr>
        <p:spPr/>
        <p:txBody>
          <a:bodyPr/>
          <a:lstStyle/>
          <a:p>
            <a:fld id="{F570B3D5-320C-44A2-81BF-BC1224605DE1}" type="slidenum">
              <a:rPr lang="en-US" smtClean="0"/>
              <a:t>39</a:t>
            </a:fld>
            <a:endParaRPr lang="en-US" dirty="0"/>
          </a:p>
        </p:txBody>
      </p:sp>
    </p:spTree>
    <p:extLst>
      <p:ext uri="{BB962C8B-B14F-4D97-AF65-F5344CB8AC3E}">
        <p14:creationId xmlns:p14="http://schemas.microsoft.com/office/powerpoint/2010/main" val="2265455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4672" y="1644060"/>
            <a:ext cx="4486656" cy="1141497"/>
          </a:xfrm>
        </p:spPr>
        <p:txBody>
          <a:bodyPr>
            <a:normAutofit/>
          </a:bodyPr>
          <a:lstStyle/>
          <a:p>
            <a:pPr algn="ctr"/>
            <a:r>
              <a:rPr lang="en-US" b="1" dirty="0">
                <a:latin typeface="+mn-lt"/>
              </a:rPr>
              <a:t>Ensuring Proper Use of Pesticides</a:t>
            </a:r>
          </a:p>
        </p:txBody>
      </p:sp>
      <p:sp>
        <p:nvSpPr>
          <p:cNvPr id="8" name="Content Placeholder 7"/>
          <p:cNvSpPr>
            <a:spLocks noGrp="1"/>
          </p:cNvSpPr>
          <p:nvPr>
            <p:ph idx="1"/>
          </p:nvPr>
        </p:nvSpPr>
        <p:spPr>
          <a:xfrm>
            <a:off x="6497782" y="329738"/>
            <a:ext cx="5278582" cy="6071062"/>
          </a:xfrm>
        </p:spPr>
        <p:txBody>
          <a:bodyPr>
            <a:normAutofit lnSpcReduction="10000"/>
          </a:bodyPr>
          <a:lstStyle/>
          <a:p>
            <a:pPr>
              <a:buFont typeface="Wingdings" panose="05000000000000000000" pitchFamily="2" charset="2"/>
              <a:buChar char="ü"/>
            </a:pPr>
            <a:r>
              <a:rPr lang="en-US" dirty="0"/>
              <a:t>Certifying pesticide applicators to ensure they have the minimum competencies necessary to apply pesticides.</a:t>
            </a:r>
          </a:p>
          <a:p>
            <a:pPr>
              <a:buFont typeface="Wingdings" panose="05000000000000000000" pitchFamily="2" charset="2"/>
              <a:buChar char="ü"/>
            </a:pPr>
            <a:r>
              <a:rPr lang="en-US" dirty="0"/>
              <a:t>Registering pesticide products to ensure only those pesticides that meet the federal requirements for registration, with limited exceptions, are used.</a:t>
            </a:r>
          </a:p>
          <a:p>
            <a:pPr>
              <a:buFont typeface="Wingdings" panose="05000000000000000000" pitchFamily="2" charset="2"/>
              <a:buChar char="ü"/>
            </a:pPr>
            <a:r>
              <a:rPr lang="en-US" dirty="0"/>
              <a:t>Licensing businesses to ensure they have knowledge of pesticides and evidence of financial responsibility.</a:t>
            </a:r>
          </a:p>
          <a:p>
            <a:pPr>
              <a:buFont typeface="Wingdings" panose="05000000000000000000" pitchFamily="2" charset="2"/>
              <a:buChar char="ü"/>
            </a:pPr>
            <a:r>
              <a:rPr lang="en-US" dirty="0"/>
              <a:t>Conducting inspections and investigations to ensure pesticides are used properly and all other provisions of the Act &amp; Regulations are met.</a:t>
            </a:r>
          </a:p>
          <a:p>
            <a:pPr>
              <a:buFont typeface="Wingdings" panose="05000000000000000000" pitchFamily="2" charset="2"/>
              <a:buChar char="ü"/>
            </a:pPr>
            <a:r>
              <a:rPr lang="en-US" dirty="0"/>
              <a:t>Reviewing and approving recertification courses to ensure pesticide applicators receive the information required to maintain their certification.</a:t>
            </a:r>
          </a:p>
          <a:p>
            <a:pPr>
              <a:buFont typeface="Wingdings" panose="05000000000000000000" pitchFamily="2" charset="2"/>
              <a:buChar char="ü"/>
            </a:pPr>
            <a:r>
              <a:rPr lang="en-US" dirty="0"/>
              <a:t>Coordinating recycling and collection programs to ensure to assist with the final disposition of containers and unwanted pesticides.</a:t>
            </a:r>
          </a:p>
        </p:txBody>
      </p:sp>
      <p:sp>
        <p:nvSpPr>
          <p:cNvPr id="9" name="Text Placeholder 8"/>
          <p:cNvSpPr>
            <a:spLocks noGrp="1"/>
          </p:cNvSpPr>
          <p:nvPr>
            <p:ph type="body" sz="half" idx="2"/>
          </p:nvPr>
        </p:nvSpPr>
        <p:spPr>
          <a:xfrm>
            <a:off x="921328" y="3464771"/>
            <a:ext cx="4253344" cy="2503410"/>
          </a:xfrm>
        </p:spPr>
        <p:txBody>
          <a:bodyPr>
            <a:noAutofit/>
          </a:bodyPr>
          <a:lstStyle/>
          <a:p>
            <a:r>
              <a:rPr lang="en-US" sz="2800" b="1" dirty="0">
                <a:solidFill>
                  <a:schemeClr val="tx1"/>
                </a:solidFill>
              </a:rPr>
              <a:t>All OPS activities work to ensure pesticides are used in accordance with the law and regulations.</a:t>
            </a:r>
          </a:p>
        </p:txBody>
      </p:sp>
      <p:sp>
        <p:nvSpPr>
          <p:cNvPr id="5" name="Slide Number Placeholder 4"/>
          <p:cNvSpPr>
            <a:spLocks noGrp="1"/>
          </p:cNvSpPr>
          <p:nvPr>
            <p:ph type="sldNum" sz="quarter" idx="12"/>
          </p:nvPr>
        </p:nvSpPr>
        <p:spPr/>
        <p:txBody>
          <a:bodyPr/>
          <a:lstStyle/>
          <a:p>
            <a:fld id="{F570B3D5-320C-44A2-81BF-BC1224605DE1}" type="slidenum">
              <a:rPr lang="en-US" smtClean="0"/>
              <a:t>4</a:t>
            </a:fld>
            <a:endParaRPr lang="en-US" dirty="0"/>
          </a:p>
        </p:txBody>
      </p:sp>
    </p:spTree>
    <p:extLst>
      <p:ext uri="{BB962C8B-B14F-4D97-AF65-F5344CB8AC3E}">
        <p14:creationId xmlns:p14="http://schemas.microsoft.com/office/powerpoint/2010/main" val="35569323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AutoShape 2"/>
          <p:cNvSpPr>
            <a:spLocks noGrp="1" noChangeArrowheads="1"/>
          </p:cNvSpPr>
          <p:nvPr>
            <p:ph type="title"/>
          </p:nvPr>
        </p:nvSpPr>
        <p:spPr>
          <a:xfrm>
            <a:off x="655321" y="286603"/>
            <a:ext cx="11134602" cy="1162525"/>
          </a:xfrm>
        </p:spPr>
        <p:txBody>
          <a:bodyPr>
            <a:noAutofit/>
          </a:bodyPr>
          <a:lstStyle/>
          <a:p>
            <a:pPr eaLnBrk="1" hangingPunct="1"/>
            <a:r>
              <a:rPr lang="en-US" sz="2400" b="1" dirty="0">
                <a:solidFill>
                  <a:srgbClr val="C00000"/>
                </a:solidFill>
                <a:latin typeface="+mn-lt"/>
              </a:rPr>
              <a:t>REMINDER</a:t>
            </a:r>
            <a:br>
              <a:rPr lang="en-US" sz="2400" b="1" dirty="0">
                <a:latin typeface="+mn-lt"/>
              </a:rPr>
            </a:br>
            <a:r>
              <a:rPr lang="en-US" sz="2400" b="1" dirty="0">
                <a:latin typeface="+mn-lt"/>
              </a:rPr>
              <a:t>Commercial Applicators&amp;  Registered Technicians</a:t>
            </a:r>
            <a:endParaRPr lang="en-US" sz="2400" dirty="0"/>
          </a:p>
        </p:txBody>
      </p:sp>
      <p:sp>
        <p:nvSpPr>
          <p:cNvPr id="16387" name="Rectangle 3"/>
          <p:cNvSpPr>
            <a:spLocks noGrp="1" noChangeArrowheads="1"/>
          </p:cNvSpPr>
          <p:nvPr>
            <p:ph sz="half" idx="2"/>
          </p:nvPr>
        </p:nvSpPr>
        <p:spPr>
          <a:xfrm>
            <a:off x="1015521" y="1889090"/>
            <a:ext cx="10094101" cy="4328830"/>
          </a:xfrm>
        </p:spPr>
        <p:txBody>
          <a:bodyPr rtlCol="0">
            <a:normAutofit fontScale="85000" lnSpcReduction="20000"/>
          </a:bodyPr>
          <a:lstStyle/>
          <a:p>
            <a:pPr>
              <a:defRPr/>
            </a:pPr>
            <a:r>
              <a:rPr lang="en-US" sz="2300" dirty="0"/>
              <a:t>Maintain your pesticide applicator certificate by attending an approved category-specific recertification course for each category you hold every 2 years before your certificate expires:</a:t>
            </a:r>
          </a:p>
          <a:p>
            <a:pPr lvl="1">
              <a:defRPr/>
            </a:pPr>
            <a:r>
              <a:rPr lang="en-US" sz="2300" dirty="0"/>
              <a:t>Applicators who take the required course will have their certificate automatically renewed.</a:t>
            </a:r>
          </a:p>
          <a:p>
            <a:pPr lvl="1">
              <a:defRPr/>
            </a:pPr>
            <a:r>
              <a:rPr lang="en-US" sz="2300" dirty="0"/>
              <a:t>Effective March 17, 2022, there is </a:t>
            </a:r>
            <a:r>
              <a:rPr lang="en-US" sz="2300" b="1" u="sng" dirty="0"/>
              <a:t>no</a:t>
            </a:r>
            <a:r>
              <a:rPr lang="en-US" sz="2300" dirty="0"/>
              <a:t> fee to renew a pesticide applicator certificate however </a:t>
            </a:r>
            <a:r>
              <a:rPr lang="en-US" sz="2300" dirty="0">
                <a:solidFill>
                  <a:srgbClr val="000000"/>
                </a:solidFill>
                <a:effectLst/>
                <a:latin typeface="Calibri" panose="020F0502020204030204" pitchFamily="34" charset="0"/>
                <a:ea typeface="Times New Roman" panose="02020603050405020304" pitchFamily="18" charset="0"/>
              </a:rPr>
              <a:t>Certificates are still renewed biennially.  Applicators are required to have recertification credit prior to renewal.</a:t>
            </a:r>
            <a:endParaRPr lang="en-US" sz="2300" dirty="0"/>
          </a:p>
          <a:p>
            <a:pPr lvl="1">
              <a:defRPr/>
            </a:pPr>
            <a:endParaRPr lang="en-US" sz="2300" dirty="0"/>
          </a:p>
          <a:p>
            <a:pPr>
              <a:defRPr/>
            </a:pPr>
            <a:r>
              <a:rPr lang="en-US" sz="2300" dirty="0"/>
              <a:t>If an applicator does not attend a recertification course by June 30, the applicator certification will not be renewed and the applicator is not allowed by law to apply pesticides.</a:t>
            </a:r>
          </a:p>
          <a:p>
            <a:pPr>
              <a:defRPr/>
            </a:pPr>
            <a:endParaRPr lang="en-US" sz="2300" dirty="0"/>
          </a:p>
          <a:p>
            <a:pPr>
              <a:defRPr/>
            </a:pPr>
            <a:r>
              <a:rPr lang="en-US" sz="2300" dirty="0"/>
              <a:t>After August 29, an applicator by law can no longer renew an expired certificate and will have to reinstate it by examination. This requires the submission of an application and fee to retake the test(s).</a:t>
            </a:r>
          </a:p>
          <a:p>
            <a:pPr>
              <a:defRPr/>
            </a:pPr>
            <a:endParaRPr lang="en-US" sz="2600" dirty="0"/>
          </a:p>
          <a:p>
            <a:pPr lvl="1">
              <a:buFont typeface="Arial" pitchFamily="34" charset="0"/>
              <a:buChar char="–"/>
              <a:defRPr/>
            </a:pPr>
            <a:endParaRPr lang="en-US" dirty="0"/>
          </a:p>
        </p:txBody>
      </p:sp>
      <p:sp>
        <p:nvSpPr>
          <p:cNvPr id="3" name="Slide Number Placeholder 2"/>
          <p:cNvSpPr>
            <a:spLocks noGrp="1"/>
          </p:cNvSpPr>
          <p:nvPr>
            <p:ph type="sldNum" sz="quarter" idx="12"/>
          </p:nvPr>
        </p:nvSpPr>
        <p:spPr/>
        <p:txBody>
          <a:bodyPr/>
          <a:lstStyle/>
          <a:p>
            <a:fld id="{F570B3D5-320C-44A2-81BF-BC1224605DE1}" type="slidenum">
              <a:rPr lang="en-US" smtClean="0"/>
              <a:t>40</a:t>
            </a:fld>
            <a:endParaRPr lang="en-US" dirty="0"/>
          </a:p>
        </p:txBody>
      </p:sp>
    </p:spTree>
    <p:extLst>
      <p:ext uri="{BB962C8B-B14F-4D97-AF65-F5344CB8AC3E}">
        <p14:creationId xmlns:p14="http://schemas.microsoft.com/office/powerpoint/2010/main" val="24624585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AutoShape 2"/>
          <p:cNvSpPr>
            <a:spLocks noGrp="1" noChangeArrowheads="1"/>
          </p:cNvSpPr>
          <p:nvPr>
            <p:ph type="title"/>
          </p:nvPr>
        </p:nvSpPr>
        <p:spPr>
          <a:xfrm>
            <a:off x="761529" y="644208"/>
            <a:ext cx="11179026" cy="1391660"/>
          </a:xfrm>
        </p:spPr>
        <p:txBody>
          <a:bodyPr>
            <a:noAutofit/>
          </a:bodyPr>
          <a:lstStyle/>
          <a:p>
            <a:pPr eaLnBrk="1" hangingPunct="1"/>
            <a:r>
              <a:rPr lang="en-US" sz="4000" b="1" dirty="0">
                <a:solidFill>
                  <a:srgbClr val="C00000"/>
                </a:solidFill>
                <a:latin typeface="+mn-lt"/>
              </a:rPr>
              <a:t>Important</a:t>
            </a:r>
            <a:r>
              <a:rPr lang="en-US" sz="2500" b="1" dirty="0">
                <a:solidFill>
                  <a:srgbClr val="FF0000"/>
                </a:solidFill>
                <a:latin typeface="+mn-lt"/>
              </a:rPr>
              <a:t> </a:t>
            </a:r>
            <a:endParaRPr lang="en-US" sz="2500" dirty="0">
              <a:solidFill>
                <a:srgbClr val="FF0000"/>
              </a:solidFill>
            </a:endParaRPr>
          </a:p>
        </p:txBody>
      </p:sp>
      <p:sp>
        <p:nvSpPr>
          <p:cNvPr id="2" name="Slide Number Placeholder 1"/>
          <p:cNvSpPr>
            <a:spLocks noGrp="1"/>
          </p:cNvSpPr>
          <p:nvPr>
            <p:ph type="sldNum" sz="quarter" idx="12"/>
          </p:nvPr>
        </p:nvSpPr>
        <p:spPr/>
        <p:txBody>
          <a:bodyPr/>
          <a:lstStyle/>
          <a:p>
            <a:fld id="{F570B3D5-320C-44A2-81BF-BC1224605DE1}" type="slidenum">
              <a:rPr lang="en-US" smtClean="0"/>
              <a:t>41</a:t>
            </a:fld>
            <a:endParaRPr lang="en-US" dirty="0"/>
          </a:p>
        </p:txBody>
      </p:sp>
      <p:sp>
        <p:nvSpPr>
          <p:cNvPr id="5" name="TextBox 4"/>
          <p:cNvSpPr txBox="1"/>
          <p:nvPr/>
        </p:nvSpPr>
        <p:spPr>
          <a:xfrm>
            <a:off x="761529" y="2660444"/>
            <a:ext cx="10950060" cy="2308324"/>
          </a:xfrm>
          <a:prstGeom prst="rect">
            <a:avLst/>
          </a:prstGeom>
          <a:noFill/>
        </p:spPr>
        <p:txBody>
          <a:bodyPr wrap="square" rtlCol="0">
            <a:spAutoFit/>
          </a:bodyPr>
          <a:lstStyle/>
          <a:p>
            <a:r>
              <a:rPr lang="en-US" sz="3600" b="1" i="1" dirty="0"/>
              <a:t>Applicators who elect to retest in lieu of taking a recertification course are required to:</a:t>
            </a:r>
          </a:p>
          <a:p>
            <a:pPr marL="742950" indent="-742950">
              <a:buAutoNum type="arabicParenR"/>
            </a:pPr>
            <a:r>
              <a:rPr lang="en-US" sz="3600" b="1" i="1" dirty="0"/>
              <a:t>submit an application and fee; and</a:t>
            </a:r>
          </a:p>
          <a:p>
            <a:pPr marL="742950" indent="-742950">
              <a:buAutoNum type="arabicParenR"/>
            </a:pPr>
            <a:r>
              <a:rPr lang="en-US" sz="3600" b="1" i="1" dirty="0"/>
              <a:t> take the Core and category exams, if applicable.</a:t>
            </a:r>
          </a:p>
        </p:txBody>
      </p:sp>
    </p:spTree>
    <p:extLst>
      <p:ext uri="{BB962C8B-B14F-4D97-AF65-F5344CB8AC3E}">
        <p14:creationId xmlns:p14="http://schemas.microsoft.com/office/powerpoint/2010/main" val="14607671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6230" y="365125"/>
            <a:ext cx="9941668" cy="1325563"/>
          </a:xfrm>
        </p:spPr>
        <p:txBody>
          <a:bodyPr>
            <a:noAutofit/>
          </a:bodyPr>
          <a:lstStyle/>
          <a:p>
            <a:r>
              <a:rPr lang="en-US" b="1" dirty="0">
                <a:latin typeface="+mn-lt"/>
              </a:rPr>
              <a:t>Supervision Requirements:</a:t>
            </a:r>
            <a:br>
              <a:rPr lang="en-US" b="1" dirty="0">
                <a:latin typeface="+mn-lt"/>
              </a:rPr>
            </a:br>
            <a:r>
              <a:rPr lang="en-US" b="1" dirty="0">
                <a:latin typeface="+mn-lt"/>
              </a:rPr>
              <a:t>Registered Technicians</a:t>
            </a:r>
          </a:p>
        </p:txBody>
      </p:sp>
      <p:sp>
        <p:nvSpPr>
          <p:cNvPr id="3" name="Content Placeholder 2"/>
          <p:cNvSpPr>
            <a:spLocks noGrp="1"/>
          </p:cNvSpPr>
          <p:nvPr>
            <p:ph idx="1"/>
          </p:nvPr>
        </p:nvSpPr>
        <p:spPr>
          <a:xfrm>
            <a:off x="1206231" y="1991247"/>
            <a:ext cx="9941668" cy="4322004"/>
          </a:xfrm>
        </p:spPr>
        <p:txBody>
          <a:bodyPr>
            <a:normAutofit lnSpcReduction="10000"/>
          </a:bodyPr>
          <a:lstStyle/>
          <a:p>
            <a:r>
              <a:rPr lang="en-US" sz="2400" u="sng" dirty="0"/>
              <a:t>Only</a:t>
            </a:r>
            <a:r>
              <a:rPr lang="en-US" sz="2400" dirty="0"/>
              <a:t> certified Commercial Applicators may supervise certified Registered Technicians (RT)</a:t>
            </a:r>
          </a:p>
          <a:p>
            <a:r>
              <a:rPr lang="en-US" sz="2400" dirty="0"/>
              <a:t>Certified Registered Technicians must have direct supervision by a certified Commercial Applicator to use Restricted Use Pesticides (RUPs)</a:t>
            </a:r>
          </a:p>
          <a:p>
            <a:r>
              <a:rPr lang="en-US" sz="2400" dirty="0"/>
              <a:t>Certified Commercial Applicators</a:t>
            </a:r>
          </a:p>
          <a:p>
            <a:pPr lvl="1"/>
            <a:r>
              <a:rPr lang="en-US" sz="2000" dirty="0"/>
              <a:t>Must provide instructions on safe use</a:t>
            </a:r>
          </a:p>
          <a:p>
            <a:pPr lvl="1"/>
            <a:r>
              <a:rPr lang="en-US" sz="2000" dirty="0"/>
              <a:t>Must be accessible within telephone or radio contact, or on site</a:t>
            </a:r>
          </a:p>
          <a:p>
            <a:pPr lvl="1"/>
            <a:r>
              <a:rPr lang="en-US" sz="2000" dirty="0"/>
              <a:t>Is responsible for actions of the RT</a:t>
            </a:r>
          </a:p>
          <a:p>
            <a:r>
              <a:rPr lang="en-US" sz="2400" dirty="0"/>
              <a:t>Certified Registered Technicians may use General Use Pesticides without supervision</a:t>
            </a:r>
          </a:p>
          <a:p>
            <a:endParaRPr lang="en-US" sz="2400" dirty="0"/>
          </a:p>
        </p:txBody>
      </p:sp>
      <p:sp>
        <p:nvSpPr>
          <p:cNvPr id="4" name="Slide Number Placeholder 3"/>
          <p:cNvSpPr>
            <a:spLocks noGrp="1"/>
          </p:cNvSpPr>
          <p:nvPr>
            <p:ph type="sldNum" sz="quarter" idx="12"/>
          </p:nvPr>
        </p:nvSpPr>
        <p:spPr/>
        <p:txBody>
          <a:bodyPr/>
          <a:lstStyle/>
          <a:p>
            <a:fld id="{F570B3D5-320C-44A2-81BF-BC1224605DE1}" type="slidenum">
              <a:rPr lang="en-US" smtClean="0"/>
              <a:t>42</a:t>
            </a:fld>
            <a:endParaRPr lang="en-US" dirty="0"/>
          </a:p>
        </p:txBody>
      </p:sp>
    </p:spTree>
    <p:extLst>
      <p:ext uri="{BB962C8B-B14F-4D97-AF65-F5344CB8AC3E}">
        <p14:creationId xmlns:p14="http://schemas.microsoft.com/office/powerpoint/2010/main" val="35814979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7592" y="365125"/>
            <a:ext cx="10215664" cy="1325563"/>
          </a:xfrm>
        </p:spPr>
        <p:txBody>
          <a:bodyPr>
            <a:noAutofit/>
          </a:bodyPr>
          <a:lstStyle/>
          <a:p>
            <a:r>
              <a:rPr lang="en-US" b="1" dirty="0">
                <a:latin typeface="+mn-lt"/>
              </a:rPr>
              <a:t>Supervision Requirements:</a:t>
            </a:r>
            <a:br>
              <a:rPr lang="en-US" b="1" dirty="0">
                <a:latin typeface="+mn-lt"/>
              </a:rPr>
            </a:br>
            <a:r>
              <a:rPr lang="en-US" b="1" dirty="0">
                <a:latin typeface="+mn-lt"/>
              </a:rPr>
              <a:t>Training Registered Technicians</a:t>
            </a:r>
          </a:p>
        </p:txBody>
      </p:sp>
      <p:sp>
        <p:nvSpPr>
          <p:cNvPr id="3" name="Content Placeholder 2"/>
          <p:cNvSpPr>
            <a:spLocks noGrp="1"/>
          </p:cNvSpPr>
          <p:nvPr>
            <p:ph idx="1"/>
          </p:nvPr>
        </p:nvSpPr>
        <p:spPr>
          <a:xfrm>
            <a:off x="902677" y="1887417"/>
            <a:ext cx="10451123" cy="4700952"/>
          </a:xfrm>
        </p:spPr>
        <p:txBody>
          <a:bodyPr>
            <a:normAutofit/>
          </a:bodyPr>
          <a:lstStyle/>
          <a:p>
            <a:r>
              <a:rPr lang="en-US" sz="2400" u="sng" dirty="0"/>
              <a:t>Only</a:t>
            </a:r>
            <a:r>
              <a:rPr lang="en-US" sz="2400" dirty="0"/>
              <a:t> Certified Commercial Applicators may supervise the use of pesticides</a:t>
            </a:r>
          </a:p>
          <a:p>
            <a:r>
              <a:rPr lang="en-US" sz="2400" dirty="0"/>
              <a:t>Prospective pesticide applicators (persons in training) must have </a:t>
            </a:r>
            <a:r>
              <a:rPr lang="en-US" sz="2400" b="1" dirty="0"/>
              <a:t>DIRECT</a:t>
            </a:r>
            <a:r>
              <a:rPr lang="en-US" sz="2400" dirty="0"/>
              <a:t> </a:t>
            </a:r>
            <a:r>
              <a:rPr lang="en-US" sz="2400" b="1" u="sng" dirty="0"/>
              <a:t>ON-SITE</a:t>
            </a:r>
            <a:r>
              <a:rPr lang="en-US" sz="2400" dirty="0"/>
              <a:t> supervision to use any pesticide</a:t>
            </a:r>
          </a:p>
          <a:p>
            <a:r>
              <a:rPr lang="en-US" sz="2400" dirty="0"/>
              <a:t>Certified Commercial Applicator</a:t>
            </a:r>
          </a:p>
          <a:p>
            <a:pPr lvl="1"/>
            <a:r>
              <a:rPr lang="en-US" sz="2000" dirty="0"/>
              <a:t>Must provide instructions on safe use</a:t>
            </a:r>
          </a:p>
          <a:p>
            <a:pPr lvl="1"/>
            <a:r>
              <a:rPr lang="en-US" sz="2000" dirty="0"/>
              <a:t>Must be on site</a:t>
            </a:r>
          </a:p>
          <a:p>
            <a:pPr lvl="2"/>
            <a:r>
              <a:rPr lang="en-US" sz="1800" u="sng" dirty="0"/>
              <a:t>physically present </a:t>
            </a:r>
            <a:r>
              <a:rPr lang="en-US" sz="1800" dirty="0"/>
              <a:t>on the property upon which the pesticide is being applied</a:t>
            </a:r>
          </a:p>
          <a:p>
            <a:pPr lvl="2"/>
            <a:r>
              <a:rPr lang="en-US" sz="1800" dirty="0"/>
              <a:t>in </a:t>
            </a:r>
            <a:r>
              <a:rPr lang="en-US" sz="1800" u="sng" dirty="0"/>
              <a:t>constant visual contact </a:t>
            </a:r>
            <a:r>
              <a:rPr lang="en-US" sz="1800" dirty="0"/>
              <a:t>with the person applying the pesticide.</a:t>
            </a:r>
          </a:p>
          <a:p>
            <a:pPr lvl="1"/>
            <a:r>
              <a:rPr lang="en-US" sz="2000" dirty="0"/>
              <a:t>Is responsible for actions of uncertified person</a:t>
            </a:r>
          </a:p>
          <a:p>
            <a:r>
              <a:rPr lang="en-US" sz="2400" dirty="0"/>
              <a:t>Training must be documented and submitted to VDACS</a:t>
            </a:r>
          </a:p>
          <a:p>
            <a:endParaRPr lang="en-US" sz="2400" dirty="0"/>
          </a:p>
        </p:txBody>
      </p:sp>
      <p:sp>
        <p:nvSpPr>
          <p:cNvPr id="4" name="Slide Number Placeholder 3"/>
          <p:cNvSpPr>
            <a:spLocks noGrp="1"/>
          </p:cNvSpPr>
          <p:nvPr>
            <p:ph type="sldNum" sz="quarter" idx="12"/>
          </p:nvPr>
        </p:nvSpPr>
        <p:spPr/>
        <p:txBody>
          <a:bodyPr/>
          <a:lstStyle/>
          <a:p>
            <a:fld id="{F570B3D5-320C-44A2-81BF-BC1224605DE1}" type="slidenum">
              <a:rPr lang="en-US" smtClean="0"/>
              <a:t>43</a:t>
            </a:fld>
            <a:endParaRPr lang="en-US" dirty="0"/>
          </a:p>
        </p:txBody>
      </p:sp>
    </p:spTree>
    <p:extLst>
      <p:ext uri="{BB962C8B-B14F-4D97-AF65-F5344CB8AC3E}">
        <p14:creationId xmlns:p14="http://schemas.microsoft.com/office/powerpoint/2010/main" val="39987696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774" y="260774"/>
            <a:ext cx="11182705" cy="1188720"/>
          </a:xfrm>
        </p:spPr>
        <p:txBody>
          <a:bodyPr>
            <a:noAutofit/>
          </a:bodyPr>
          <a:lstStyle/>
          <a:p>
            <a:r>
              <a:rPr lang="en-US" sz="2400" b="1" dirty="0">
                <a:solidFill>
                  <a:prstClr val="black">
                    <a:lumMod val="75000"/>
                    <a:lumOff val="25000"/>
                  </a:prstClr>
                </a:solidFill>
                <a:latin typeface="Gill Sans MT" panose="020B0502020104020203" pitchFamily="34" charset="0"/>
              </a:rPr>
              <a:t>Training Registered Technicians</a:t>
            </a:r>
            <a:r>
              <a:rPr lang="en-US" sz="2400" b="1" dirty="0">
                <a:latin typeface="Gill Sans MT" panose="020B0502020104020203" pitchFamily="34" charset="0"/>
              </a:rPr>
              <a:t>:</a:t>
            </a:r>
            <a:br>
              <a:rPr lang="en-US" sz="2400" b="1" dirty="0">
                <a:latin typeface="Gill Sans MT" panose="020B0502020104020203" pitchFamily="34" charset="0"/>
              </a:rPr>
            </a:br>
            <a:r>
              <a:rPr lang="en-US" sz="2400" b="1" dirty="0">
                <a:latin typeface="Gill Sans MT" panose="020B0502020104020203" pitchFamily="34" charset="0"/>
              </a:rPr>
              <a:t>Proof of Additional Category Specific Training</a:t>
            </a:r>
            <a:endParaRPr lang="en-US" sz="4000" b="1" dirty="0">
              <a:latin typeface="+mn-lt"/>
            </a:endParaRPr>
          </a:p>
        </p:txBody>
      </p:sp>
      <p:sp>
        <p:nvSpPr>
          <p:cNvPr id="3" name="Content Placeholder 2"/>
          <p:cNvSpPr>
            <a:spLocks noGrp="1"/>
          </p:cNvSpPr>
          <p:nvPr>
            <p:ph sz="half" idx="1"/>
          </p:nvPr>
        </p:nvSpPr>
        <p:spPr>
          <a:xfrm>
            <a:off x="807720" y="2282716"/>
            <a:ext cx="4664963" cy="3935204"/>
          </a:xfrm>
        </p:spPr>
        <p:txBody>
          <a:bodyPr>
            <a:normAutofit fontScale="92500" lnSpcReduction="10000"/>
          </a:bodyPr>
          <a:lstStyle/>
          <a:p>
            <a:r>
              <a:rPr lang="en-US" sz="2400" u="sng" dirty="0"/>
              <a:t>Only</a:t>
            </a:r>
            <a:r>
              <a:rPr lang="en-US" sz="2400" dirty="0"/>
              <a:t> Certified Commercial Applicators may supervise the use of pesticides</a:t>
            </a:r>
          </a:p>
          <a:p>
            <a:r>
              <a:rPr lang="en-US" sz="2400" dirty="0"/>
              <a:t>The CCA trainer must submit a completed additional training form for the RT changing or adding categories.</a:t>
            </a:r>
          </a:p>
          <a:p>
            <a:r>
              <a:rPr lang="en-US" sz="2400" dirty="0"/>
              <a:t>Training must be documented and submitted to VDACS within 10 calendar days of completion of such training.</a:t>
            </a:r>
          </a:p>
          <a:p>
            <a:endParaRPr lang="en-US" sz="2400" dirty="0"/>
          </a:p>
        </p:txBody>
      </p:sp>
      <p:pic>
        <p:nvPicPr>
          <p:cNvPr id="6" name="Picture 5"/>
          <p:cNvPicPr>
            <a:picLocks noChangeAspect="1"/>
          </p:cNvPicPr>
          <p:nvPr/>
        </p:nvPicPr>
        <p:blipFill>
          <a:blip r:embed="rId3"/>
          <a:stretch>
            <a:fillRect/>
          </a:stretch>
        </p:blipFill>
        <p:spPr>
          <a:xfrm>
            <a:off x="6766560" y="1760792"/>
            <a:ext cx="3860630" cy="4822888"/>
          </a:xfrm>
          <a:prstGeom prst="rect">
            <a:avLst/>
          </a:prstGeom>
        </p:spPr>
      </p:pic>
      <p:sp>
        <p:nvSpPr>
          <p:cNvPr id="4" name="Slide Number Placeholder 3"/>
          <p:cNvSpPr>
            <a:spLocks noGrp="1"/>
          </p:cNvSpPr>
          <p:nvPr>
            <p:ph type="sldNum" sz="quarter" idx="12"/>
          </p:nvPr>
        </p:nvSpPr>
        <p:spPr/>
        <p:txBody>
          <a:bodyPr/>
          <a:lstStyle/>
          <a:p>
            <a:fld id="{F570B3D5-320C-44A2-81BF-BC1224605DE1}" type="slidenum">
              <a:rPr lang="en-US" smtClean="0"/>
              <a:t>44</a:t>
            </a:fld>
            <a:endParaRPr lang="en-US" dirty="0"/>
          </a:p>
        </p:txBody>
      </p:sp>
    </p:spTree>
    <p:extLst>
      <p:ext uri="{BB962C8B-B14F-4D97-AF65-F5344CB8AC3E}">
        <p14:creationId xmlns:p14="http://schemas.microsoft.com/office/powerpoint/2010/main" val="18068465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1616" y="309372"/>
            <a:ext cx="7729728" cy="1188720"/>
          </a:xfrm>
        </p:spPr>
        <p:txBody>
          <a:bodyPr>
            <a:normAutofit/>
          </a:bodyPr>
          <a:lstStyle/>
          <a:p>
            <a:r>
              <a:rPr lang="en-US" b="1" dirty="0">
                <a:solidFill>
                  <a:srgbClr val="C00000"/>
                </a:solidFill>
                <a:latin typeface="+mn-lt"/>
              </a:rPr>
              <a:t>REMINDER</a:t>
            </a:r>
            <a:r>
              <a:rPr lang="en-US" b="1" dirty="0">
                <a:latin typeface="+mn-lt"/>
              </a:rPr>
              <a:t> </a:t>
            </a:r>
            <a:br>
              <a:rPr lang="en-US" b="1" dirty="0">
                <a:latin typeface="+mn-lt"/>
              </a:rPr>
            </a:br>
            <a:r>
              <a:rPr lang="en-US" b="1" dirty="0">
                <a:latin typeface="+mn-lt"/>
              </a:rPr>
              <a:t>Government Employees</a:t>
            </a:r>
          </a:p>
        </p:txBody>
      </p:sp>
      <p:sp>
        <p:nvSpPr>
          <p:cNvPr id="7" name="Content Placeholder 6"/>
          <p:cNvSpPr>
            <a:spLocks noGrp="1"/>
          </p:cNvSpPr>
          <p:nvPr>
            <p:ph sz="half" idx="1"/>
          </p:nvPr>
        </p:nvSpPr>
        <p:spPr>
          <a:xfrm>
            <a:off x="721465" y="1795481"/>
            <a:ext cx="5181600" cy="4487626"/>
          </a:xfrm>
        </p:spPr>
        <p:txBody>
          <a:bodyPr>
            <a:normAutofit fontScale="92500" lnSpcReduction="10000"/>
          </a:bodyPr>
          <a:lstStyle/>
          <a:p>
            <a:r>
              <a:rPr lang="en-US" sz="2400" u="sng" dirty="0"/>
              <a:t>All</a:t>
            </a:r>
            <a:r>
              <a:rPr lang="en-US" sz="2400" dirty="0"/>
              <a:t> Government employees who apply pesticides are required to be certified:</a:t>
            </a:r>
          </a:p>
          <a:p>
            <a:pPr lvl="1"/>
            <a:r>
              <a:rPr lang="en-US" sz="2000" dirty="0"/>
              <a:t>Commercial Not-for-Hire; or</a:t>
            </a:r>
          </a:p>
          <a:p>
            <a:pPr lvl="1"/>
            <a:r>
              <a:rPr lang="en-US" sz="2000" dirty="0"/>
              <a:t>Registered Technician</a:t>
            </a:r>
          </a:p>
          <a:p>
            <a:r>
              <a:rPr lang="en-US" sz="2400" dirty="0"/>
              <a:t>Certification is valid </a:t>
            </a:r>
            <a:r>
              <a:rPr lang="en-US" sz="2400" u="sng" dirty="0"/>
              <a:t>only</a:t>
            </a:r>
            <a:r>
              <a:rPr lang="en-US" sz="2400" dirty="0"/>
              <a:t> when applying or supervising application of pesticides used by such governmental agencies.</a:t>
            </a:r>
          </a:p>
          <a:p>
            <a:r>
              <a:rPr lang="en-US" sz="2400" dirty="0"/>
              <a:t>Do not work for a “pesticide business” so are not required to have a certified commercial applicator on Staff, however, </a:t>
            </a:r>
            <a:r>
              <a:rPr lang="en-US" sz="2400" u="sng" dirty="0"/>
              <a:t>only</a:t>
            </a:r>
            <a:r>
              <a:rPr lang="en-US" sz="2400" dirty="0"/>
              <a:t> certified commercial applicators can train registered technicians.</a:t>
            </a:r>
          </a:p>
        </p:txBody>
      </p:sp>
      <p:sp>
        <p:nvSpPr>
          <p:cNvPr id="8" name="Content Placeholder 7"/>
          <p:cNvSpPr>
            <a:spLocks noGrp="1"/>
          </p:cNvSpPr>
          <p:nvPr>
            <p:ph sz="half" idx="2"/>
          </p:nvPr>
        </p:nvSpPr>
        <p:spPr>
          <a:xfrm>
            <a:off x="6016552" y="1825625"/>
            <a:ext cx="5724728" cy="4731586"/>
          </a:xfrm>
        </p:spPr>
        <p:txBody>
          <a:bodyPr>
            <a:normAutofit fontScale="92500" lnSpcReduction="10000"/>
          </a:bodyPr>
          <a:lstStyle/>
          <a:p>
            <a:r>
              <a:rPr lang="en-US" sz="2400" i="1" dirty="0"/>
              <a:t>That means, Governmental agencies need to:</a:t>
            </a:r>
          </a:p>
          <a:p>
            <a:pPr lvl="1"/>
            <a:r>
              <a:rPr lang="en-US" sz="2000" dirty="0"/>
              <a:t>Have a certified commercial applicator on Staff to train prospective registered technicians; or</a:t>
            </a:r>
          </a:p>
          <a:p>
            <a:pPr lvl="1"/>
            <a:r>
              <a:rPr lang="en-US" sz="2000" dirty="0"/>
              <a:t>Work with other Governmental agencies with a certified commercial applicator to train new prospective registered technicians; or</a:t>
            </a:r>
          </a:p>
          <a:p>
            <a:pPr lvl="1"/>
            <a:r>
              <a:rPr lang="en-US" sz="2000" dirty="0"/>
              <a:t>Hire or otherwise retain a certified commercial applicator to train prospective registered technicians.</a:t>
            </a:r>
          </a:p>
          <a:p>
            <a:r>
              <a:rPr lang="en-US" sz="2400" dirty="0"/>
              <a:t>In all cases, the certified commercial applicator must be certified in the category in which the registered technician will be working!</a:t>
            </a:r>
          </a:p>
          <a:p>
            <a:pPr lvl="1"/>
            <a:endParaRPr lang="en-US" dirty="0"/>
          </a:p>
        </p:txBody>
      </p:sp>
      <p:sp>
        <p:nvSpPr>
          <p:cNvPr id="3" name="Slide Number Placeholder 2"/>
          <p:cNvSpPr>
            <a:spLocks noGrp="1"/>
          </p:cNvSpPr>
          <p:nvPr>
            <p:ph type="sldNum" sz="quarter" idx="12"/>
          </p:nvPr>
        </p:nvSpPr>
        <p:spPr/>
        <p:txBody>
          <a:bodyPr/>
          <a:lstStyle/>
          <a:p>
            <a:fld id="{F570B3D5-320C-44A2-81BF-BC1224605DE1}" type="slidenum">
              <a:rPr lang="en-US" smtClean="0"/>
              <a:t>45</a:t>
            </a:fld>
            <a:endParaRPr lang="en-US" dirty="0"/>
          </a:p>
        </p:txBody>
      </p:sp>
    </p:spTree>
    <p:extLst>
      <p:ext uri="{BB962C8B-B14F-4D97-AF65-F5344CB8AC3E}">
        <p14:creationId xmlns:p14="http://schemas.microsoft.com/office/powerpoint/2010/main" val="9107186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07492"/>
            <a:ext cx="10896600" cy="1188720"/>
          </a:xfrm>
        </p:spPr>
        <p:txBody>
          <a:bodyPr>
            <a:noAutofit/>
          </a:bodyPr>
          <a:lstStyle/>
          <a:p>
            <a:r>
              <a:rPr lang="en-US" b="1" dirty="0">
                <a:latin typeface="+mn-lt"/>
              </a:rPr>
              <a:t>-Clarification-</a:t>
            </a:r>
            <a:br>
              <a:rPr lang="en-US" b="1" dirty="0">
                <a:latin typeface="+mn-lt"/>
              </a:rPr>
            </a:br>
            <a:r>
              <a:rPr lang="en-US" b="1" dirty="0">
                <a:latin typeface="+mn-lt"/>
              </a:rPr>
              <a:t>Volunteers Making Pesticide Applications</a:t>
            </a:r>
          </a:p>
        </p:txBody>
      </p:sp>
      <p:sp>
        <p:nvSpPr>
          <p:cNvPr id="3" name="Content Placeholder 2"/>
          <p:cNvSpPr>
            <a:spLocks noGrp="1"/>
          </p:cNvSpPr>
          <p:nvPr>
            <p:ph sz="half" idx="1"/>
          </p:nvPr>
        </p:nvSpPr>
        <p:spPr>
          <a:xfrm>
            <a:off x="914400" y="2165682"/>
            <a:ext cx="5181600" cy="4417998"/>
          </a:xfrm>
        </p:spPr>
        <p:txBody>
          <a:bodyPr>
            <a:normAutofit/>
          </a:bodyPr>
          <a:lstStyle/>
          <a:p>
            <a:r>
              <a:rPr lang="en-US" sz="2400" i="1" dirty="0"/>
              <a:t>All state agencies, municipal corporations or other governmental agencies shall be subject to the provisions…</a:t>
            </a:r>
          </a:p>
          <a:p>
            <a:r>
              <a:rPr lang="en-US" sz="2400" i="1" dirty="0"/>
              <a:t>Individuals, employees or representatives…shall be certified as commercial applicators or registered technicians for the use of pesticides covered by the applicant's certification.</a:t>
            </a:r>
          </a:p>
        </p:txBody>
      </p:sp>
      <p:sp>
        <p:nvSpPr>
          <p:cNvPr id="4" name="Content Placeholder 3"/>
          <p:cNvSpPr>
            <a:spLocks noGrp="1"/>
          </p:cNvSpPr>
          <p:nvPr>
            <p:ph sz="half" idx="2"/>
          </p:nvPr>
        </p:nvSpPr>
        <p:spPr>
          <a:xfrm>
            <a:off x="6172200" y="2141620"/>
            <a:ext cx="5181600" cy="4155658"/>
          </a:xfrm>
        </p:spPr>
        <p:txBody>
          <a:bodyPr>
            <a:normAutofit/>
          </a:bodyPr>
          <a:lstStyle/>
          <a:p>
            <a:r>
              <a:rPr lang="en-US" sz="2400" dirty="0"/>
              <a:t>That means…certification </a:t>
            </a:r>
            <a:r>
              <a:rPr lang="en-US" sz="2400" u="sng" dirty="0"/>
              <a:t>and</a:t>
            </a:r>
            <a:r>
              <a:rPr lang="en-US" sz="2400" dirty="0"/>
              <a:t> recordkeeping requirements</a:t>
            </a:r>
          </a:p>
          <a:p>
            <a:pPr lvl="2"/>
            <a:r>
              <a:rPr lang="en-US" sz="2400" u="sng" dirty="0"/>
              <a:t>Apply</a:t>
            </a:r>
            <a:r>
              <a:rPr lang="en-US" sz="2400" dirty="0"/>
              <a:t> to persons who are not employees of the agency, but are authorized by the agency to perform functions; and</a:t>
            </a:r>
          </a:p>
          <a:p>
            <a:pPr lvl="2"/>
            <a:r>
              <a:rPr lang="en-US" sz="2400" u="sng" dirty="0"/>
              <a:t>Include</a:t>
            </a:r>
            <a:r>
              <a:rPr lang="en-US" sz="2400" dirty="0"/>
              <a:t> volunteers making a pesticide application under the auspices of the government</a:t>
            </a:r>
          </a:p>
          <a:p>
            <a:pPr lvl="3"/>
            <a:r>
              <a:rPr lang="en-US" sz="2400" dirty="0"/>
              <a:t>for example, state parks.</a:t>
            </a:r>
          </a:p>
          <a:p>
            <a:pPr lvl="2"/>
            <a:endParaRPr lang="en-US" dirty="0"/>
          </a:p>
        </p:txBody>
      </p:sp>
      <p:sp>
        <p:nvSpPr>
          <p:cNvPr id="5" name="Slide Number Placeholder 4"/>
          <p:cNvSpPr>
            <a:spLocks noGrp="1"/>
          </p:cNvSpPr>
          <p:nvPr>
            <p:ph type="sldNum" sz="quarter" idx="12"/>
          </p:nvPr>
        </p:nvSpPr>
        <p:spPr/>
        <p:txBody>
          <a:bodyPr/>
          <a:lstStyle/>
          <a:p>
            <a:fld id="{F570B3D5-320C-44A2-81BF-BC1224605DE1}" type="slidenum">
              <a:rPr lang="en-US" smtClean="0"/>
              <a:t>46</a:t>
            </a:fld>
            <a:endParaRPr lang="en-US" dirty="0"/>
          </a:p>
        </p:txBody>
      </p:sp>
    </p:spTree>
    <p:extLst>
      <p:ext uri="{BB962C8B-B14F-4D97-AF65-F5344CB8AC3E}">
        <p14:creationId xmlns:p14="http://schemas.microsoft.com/office/powerpoint/2010/main" val="18392279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DCD71-111F-42B3-B0F7-CC1942562266}"/>
              </a:ext>
            </a:extLst>
          </p:cNvPr>
          <p:cNvSpPr>
            <a:spLocks noGrp="1"/>
          </p:cNvSpPr>
          <p:nvPr>
            <p:ph type="title"/>
          </p:nvPr>
        </p:nvSpPr>
        <p:spPr/>
        <p:txBody>
          <a:bodyPr>
            <a:normAutofit fontScale="90000"/>
          </a:bodyPr>
          <a:lstStyle/>
          <a:p>
            <a:r>
              <a:rPr lang="en-US" b="1" dirty="0"/>
              <a:t>Unmanned Aerial Vehicles (UAV) and Systems (UAS) Requirements</a:t>
            </a:r>
          </a:p>
        </p:txBody>
      </p:sp>
      <p:sp>
        <p:nvSpPr>
          <p:cNvPr id="3" name="Content Placeholder 2">
            <a:extLst>
              <a:ext uri="{FF2B5EF4-FFF2-40B4-BE49-F238E27FC236}">
                <a16:creationId xmlns:a16="http://schemas.microsoft.com/office/drawing/2014/main" id="{61915EE0-6C75-4B6C-912B-F4996719965E}"/>
              </a:ext>
            </a:extLst>
          </p:cNvPr>
          <p:cNvSpPr>
            <a:spLocks noGrp="1"/>
          </p:cNvSpPr>
          <p:nvPr>
            <p:ph idx="1"/>
          </p:nvPr>
        </p:nvSpPr>
        <p:spPr>
          <a:xfrm>
            <a:off x="1649227" y="2557657"/>
            <a:ext cx="8893546" cy="3762756"/>
          </a:xfrm>
        </p:spPr>
        <p:txBody>
          <a:bodyPr>
            <a:normAutofit/>
          </a:bodyPr>
          <a:lstStyle/>
          <a:p>
            <a:r>
              <a:rPr lang="en-US" sz="2000" dirty="0"/>
              <a:t>Pesticide applicators applying pesticides using UAV/UAS are required to be certified as a commercial applicator in Category 11 or, for registered technicians, are required to have received category specific training from an applicator certified in Category 11:</a:t>
            </a:r>
          </a:p>
          <a:p>
            <a:pPr marL="228600" lvl="1" indent="0">
              <a:buNone/>
            </a:pPr>
            <a:r>
              <a:rPr lang="en-US" sz="2000" i="1" dirty="0"/>
              <a:t>11. Aerial pesticide application. This category is for commercial applicators who will be using or supervising the use of any pesticide applied by fixed- or rotary-wing aircraft.</a:t>
            </a:r>
          </a:p>
          <a:p>
            <a:pPr lvl="1"/>
            <a:endParaRPr lang="en-US" sz="2000" i="1" dirty="0"/>
          </a:p>
          <a:p>
            <a:r>
              <a:rPr lang="en-US" sz="2000" dirty="0"/>
              <a:t>As always, the label is the law!</a:t>
            </a:r>
          </a:p>
        </p:txBody>
      </p:sp>
      <p:sp>
        <p:nvSpPr>
          <p:cNvPr id="4" name="Slide Number Placeholder 3">
            <a:extLst>
              <a:ext uri="{FF2B5EF4-FFF2-40B4-BE49-F238E27FC236}">
                <a16:creationId xmlns:a16="http://schemas.microsoft.com/office/drawing/2014/main" id="{4D31B34C-8F20-4D3C-9724-FCEB4B61AA5B}"/>
              </a:ext>
            </a:extLst>
          </p:cNvPr>
          <p:cNvSpPr>
            <a:spLocks noGrp="1"/>
          </p:cNvSpPr>
          <p:nvPr>
            <p:ph type="sldNum" sz="quarter" idx="12"/>
          </p:nvPr>
        </p:nvSpPr>
        <p:spPr/>
        <p:txBody>
          <a:bodyPr/>
          <a:lstStyle/>
          <a:p>
            <a:fld id="{F570B3D5-320C-44A2-81BF-BC1224605DE1}" type="slidenum">
              <a:rPr lang="en-US" smtClean="0"/>
              <a:t>47</a:t>
            </a:fld>
            <a:endParaRPr lang="en-US" dirty="0"/>
          </a:p>
        </p:txBody>
      </p:sp>
    </p:spTree>
    <p:extLst>
      <p:ext uri="{BB962C8B-B14F-4D97-AF65-F5344CB8AC3E}">
        <p14:creationId xmlns:p14="http://schemas.microsoft.com/office/powerpoint/2010/main" val="37352984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258697" y="228600"/>
            <a:ext cx="7729728" cy="1188720"/>
          </a:xfrm>
        </p:spPr>
        <p:txBody>
          <a:bodyPr>
            <a:noAutofit/>
          </a:bodyPr>
          <a:lstStyle/>
          <a:p>
            <a:r>
              <a:rPr lang="en-US" sz="3200" b="1" dirty="0">
                <a:solidFill>
                  <a:srgbClr val="C00000"/>
                </a:solidFill>
                <a:latin typeface="Calibri" panose="020F0502020204030204" pitchFamily="34" charset="0"/>
              </a:rPr>
              <a:t>REMINDER</a:t>
            </a:r>
            <a:br>
              <a:rPr lang="en-US" sz="3200" b="1" dirty="0">
                <a:solidFill>
                  <a:srgbClr val="000000"/>
                </a:solidFill>
                <a:latin typeface="Calibri" panose="020F0502020204030204" pitchFamily="34" charset="0"/>
              </a:rPr>
            </a:br>
            <a:r>
              <a:rPr lang="en-US" sz="3200" b="1" dirty="0">
                <a:solidFill>
                  <a:srgbClr val="000000"/>
                </a:solidFill>
                <a:latin typeface="Calibri" panose="020F0502020204030204" pitchFamily="34" charset="0"/>
              </a:rPr>
              <a:t>Pesticide Business Licenses</a:t>
            </a:r>
            <a:endParaRPr lang="en-US" sz="3200" dirty="0"/>
          </a:p>
        </p:txBody>
      </p:sp>
      <p:sp>
        <p:nvSpPr>
          <p:cNvPr id="8" name="Content Placeholder 7"/>
          <p:cNvSpPr>
            <a:spLocks noGrp="1"/>
          </p:cNvSpPr>
          <p:nvPr>
            <p:ph idx="1"/>
          </p:nvPr>
        </p:nvSpPr>
        <p:spPr>
          <a:xfrm>
            <a:off x="544749" y="1737360"/>
            <a:ext cx="11157625" cy="4673859"/>
          </a:xfrm>
        </p:spPr>
        <p:txBody>
          <a:bodyPr>
            <a:normAutofit fontScale="92500" lnSpcReduction="20000"/>
          </a:bodyPr>
          <a:lstStyle/>
          <a:p>
            <a:r>
              <a:rPr lang="en-US" sz="2400" u="sng" dirty="0"/>
              <a:t>All</a:t>
            </a:r>
            <a:r>
              <a:rPr lang="en-US" sz="2400" dirty="0"/>
              <a:t> business licenses expire on March 31;</a:t>
            </a:r>
          </a:p>
          <a:p>
            <a:endParaRPr lang="en-US" sz="1200" dirty="0"/>
          </a:p>
          <a:p>
            <a:r>
              <a:rPr lang="en-US" sz="2400" dirty="0"/>
              <a:t>If </a:t>
            </a:r>
            <a:r>
              <a:rPr lang="en-US" sz="2400" u="sng" dirty="0"/>
              <a:t>not</a:t>
            </a:r>
            <a:r>
              <a:rPr lang="en-US" sz="2400" dirty="0"/>
              <a:t> renewed by March 31,</a:t>
            </a:r>
          </a:p>
          <a:p>
            <a:pPr lvl="1"/>
            <a:r>
              <a:rPr lang="en-US" sz="2000" dirty="0"/>
              <a:t>The business is </a:t>
            </a:r>
            <a:r>
              <a:rPr lang="en-US" sz="2000" u="sng" dirty="0"/>
              <a:t>not</a:t>
            </a:r>
            <a:r>
              <a:rPr lang="en-US" sz="2000" dirty="0"/>
              <a:t> licensed and cannot conduct business until such time as the licensed is renewed, for example, sell or apply pesticides; and</a:t>
            </a:r>
          </a:p>
          <a:p>
            <a:pPr lvl="1"/>
            <a:r>
              <a:rPr lang="en-US" sz="2000" dirty="0"/>
              <a:t>The certificates of all pesticide applicators working for the business are </a:t>
            </a:r>
            <a:r>
              <a:rPr lang="en-US" sz="2000" u="sng" dirty="0"/>
              <a:t>inactive</a:t>
            </a:r>
            <a:r>
              <a:rPr lang="en-US" sz="2000" dirty="0"/>
              <a:t>, therefore, applicators may not apply pesticide until the business license is renewed.</a:t>
            </a:r>
          </a:p>
          <a:p>
            <a:pPr lvl="1"/>
            <a:endParaRPr lang="en-US" sz="1200" dirty="0"/>
          </a:p>
          <a:p>
            <a:r>
              <a:rPr lang="en-US" sz="2400" dirty="0"/>
              <a:t>Proof of insurance is required to maintain a business license. It is the business’ responsibility to ensure that a current certificate of insurance is on file throughout the license year:  </a:t>
            </a:r>
          </a:p>
          <a:p>
            <a:pPr lvl="1"/>
            <a:r>
              <a:rPr lang="en-US" sz="2200" dirty="0"/>
              <a:t>If the certificate of insurance expires at any time during the year, the pesticide business license is considered unlicensed and cannot conduct business; and</a:t>
            </a:r>
          </a:p>
          <a:p>
            <a:pPr lvl="1"/>
            <a:r>
              <a:rPr lang="en-US" sz="2200" dirty="0"/>
              <a:t>The certificates of all pesticide applicators working for the business are inactive, therefore, applicators may not apply pesticide until the business license is valid.</a:t>
            </a:r>
          </a:p>
          <a:p>
            <a:pPr lvl="1"/>
            <a:endParaRPr lang="en-US" dirty="0"/>
          </a:p>
        </p:txBody>
      </p:sp>
      <p:sp>
        <p:nvSpPr>
          <p:cNvPr id="2" name="Slide Number Placeholder 1"/>
          <p:cNvSpPr>
            <a:spLocks noGrp="1"/>
          </p:cNvSpPr>
          <p:nvPr>
            <p:ph type="sldNum" sz="quarter" idx="12"/>
          </p:nvPr>
        </p:nvSpPr>
        <p:spPr/>
        <p:txBody>
          <a:bodyPr/>
          <a:lstStyle/>
          <a:p>
            <a:fld id="{F570B3D5-320C-44A2-81BF-BC1224605DE1}" type="slidenum">
              <a:rPr lang="en-US" smtClean="0"/>
              <a:t>48</a:t>
            </a:fld>
            <a:endParaRPr lang="en-US" dirty="0"/>
          </a:p>
        </p:txBody>
      </p:sp>
    </p:spTree>
    <p:extLst>
      <p:ext uri="{BB962C8B-B14F-4D97-AF65-F5344CB8AC3E}">
        <p14:creationId xmlns:p14="http://schemas.microsoft.com/office/powerpoint/2010/main" val="21766794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381000"/>
            <a:ext cx="10622280" cy="1802892"/>
          </a:xfrm>
        </p:spPr>
        <p:txBody>
          <a:bodyPr>
            <a:normAutofit fontScale="90000"/>
          </a:bodyPr>
          <a:lstStyle/>
          <a:p>
            <a:r>
              <a:rPr lang="en-US" sz="3100" b="1" dirty="0">
                <a:latin typeface="+mn-lt"/>
              </a:rPr>
              <a:t>Pesticide Fees</a:t>
            </a:r>
            <a:r>
              <a:rPr lang="en-US" sz="4400" b="1" dirty="0">
                <a:latin typeface="+mn-lt"/>
              </a:rPr>
              <a:t>:</a:t>
            </a:r>
            <a:br>
              <a:rPr lang="en-US" sz="4400" b="1" dirty="0">
                <a:latin typeface="+mn-lt"/>
              </a:rPr>
            </a:br>
            <a:r>
              <a:rPr lang="en-US" sz="3100" b="1" dirty="0">
                <a:latin typeface="+mn-lt"/>
              </a:rPr>
              <a:t>Non-Refundable and Non-Transferable</a:t>
            </a:r>
          </a:p>
        </p:txBody>
      </p:sp>
      <p:sp>
        <p:nvSpPr>
          <p:cNvPr id="5" name="Content Placeholder 4"/>
          <p:cNvSpPr>
            <a:spLocks noGrp="1"/>
          </p:cNvSpPr>
          <p:nvPr>
            <p:ph sz="half" idx="1"/>
          </p:nvPr>
        </p:nvSpPr>
        <p:spPr>
          <a:xfrm>
            <a:off x="1203960" y="2499360"/>
            <a:ext cx="4649723" cy="3718560"/>
          </a:xfrm>
        </p:spPr>
        <p:txBody>
          <a:bodyPr>
            <a:normAutofit lnSpcReduction="10000"/>
          </a:bodyPr>
          <a:lstStyle/>
          <a:p>
            <a:r>
              <a:rPr lang="en-US" sz="2400" dirty="0"/>
              <a:t>Fees are assessed to offset the cost of processing applications for:</a:t>
            </a:r>
          </a:p>
          <a:p>
            <a:pPr lvl="1"/>
            <a:r>
              <a:rPr lang="en-US" sz="2000" dirty="0"/>
              <a:t>Certified applicators (commercial &amp; registered technicians);</a:t>
            </a:r>
          </a:p>
          <a:p>
            <a:pPr lvl="1"/>
            <a:r>
              <a:rPr lang="en-US" sz="2000" dirty="0"/>
              <a:t>Business licenses; and</a:t>
            </a:r>
          </a:p>
          <a:p>
            <a:pPr lvl="1"/>
            <a:r>
              <a:rPr lang="en-US" sz="2000" dirty="0"/>
              <a:t>Product registration.</a:t>
            </a:r>
          </a:p>
          <a:p>
            <a:r>
              <a:rPr lang="en-US" sz="2400" dirty="0"/>
              <a:t>Once applications are processed, regardless of if the credential is issued, fees will not be refunded.</a:t>
            </a:r>
          </a:p>
          <a:p>
            <a:pPr lvl="1"/>
            <a:endParaRPr lang="en-US" dirty="0"/>
          </a:p>
        </p:txBody>
      </p:sp>
      <p:sp>
        <p:nvSpPr>
          <p:cNvPr id="6" name="Content Placeholder 5"/>
          <p:cNvSpPr>
            <a:spLocks noGrp="1"/>
          </p:cNvSpPr>
          <p:nvPr>
            <p:ph sz="half" idx="2"/>
          </p:nvPr>
        </p:nvSpPr>
        <p:spPr>
          <a:xfrm>
            <a:off x="6671555" y="2638044"/>
            <a:ext cx="4270247" cy="3579876"/>
          </a:xfrm>
        </p:spPr>
        <p:txBody>
          <a:bodyPr>
            <a:normAutofit lnSpcReduction="10000"/>
          </a:bodyPr>
          <a:lstStyle/>
          <a:p>
            <a:r>
              <a:rPr lang="en-US" sz="2400" dirty="0"/>
              <a:t>Fees are transaction specific (i.e. fees paid for one prospective applicator's credential cannot be used to pay for a second prospective applicator's credential).</a:t>
            </a:r>
          </a:p>
          <a:p>
            <a:r>
              <a:rPr lang="en-US" sz="2400" dirty="0"/>
              <a:t>Refunds, if due, are transaction specific. Refunds cannot be applied to offset another fee.</a:t>
            </a:r>
          </a:p>
          <a:p>
            <a:endParaRPr lang="en-US" dirty="0"/>
          </a:p>
          <a:p>
            <a:endParaRPr lang="en-US" dirty="0"/>
          </a:p>
        </p:txBody>
      </p:sp>
      <p:sp>
        <p:nvSpPr>
          <p:cNvPr id="2" name="Slide Number Placeholder 1"/>
          <p:cNvSpPr>
            <a:spLocks noGrp="1"/>
          </p:cNvSpPr>
          <p:nvPr>
            <p:ph type="sldNum" sz="quarter" idx="12"/>
          </p:nvPr>
        </p:nvSpPr>
        <p:spPr/>
        <p:txBody>
          <a:bodyPr/>
          <a:lstStyle/>
          <a:p>
            <a:fld id="{F570B3D5-320C-44A2-81BF-BC1224605DE1}" type="slidenum">
              <a:rPr lang="en-US" smtClean="0"/>
              <a:t>49</a:t>
            </a:fld>
            <a:endParaRPr lang="en-US" dirty="0"/>
          </a:p>
        </p:txBody>
      </p:sp>
    </p:spTree>
    <p:extLst>
      <p:ext uri="{BB962C8B-B14F-4D97-AF65-F5344CB8AC3E}">
        <p14:creationId xmlns:p14="http://schemas.microsoft.com/office/powerpoint/2010/main" val="9907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0920" y="346334"/>
            <a:ext cx="9847976" cy="1326055"/>
          </a:xfrm>
        </p:spPr>
        <p:txBody>
          <a:bodyPr>
            <a:normAutofit/>
          </a:bodyPr>
          <a:lstStyle/>
          <a:p>
            <a:pPr algn="ctr"/>
            <a:r>
              <a:rPr lang="en-US" b="1" dirty="0">
                <a:latin typeface="+mn-lt"/>
              </a:rPr>
              <a:t>Inspections &amp; investigations</a:t>
            </a:r>
          </a:p>
        </p:txBody>
      </p:sp>
      <p:sp>
        <p:nvSpPr>
          <p:cNvPr id="3" name="Content Placeholder 2"/>
          <p:cNvSpPr>
            <a:spLocks noGrp="1"/>
          </p:cNvSpPr>
          <p:nvPr>
            <p:ph sz="half" idx="1"/>
          </p:nvPr>
        </p:nvSpPr>
        <p:spPr>
          <a:xfrm>
            <a:off x="647572" y="1965131"/>
            <a:ext cx="5260859" cy="4468774"/>
          </a:xfrm>
        </p:spPr>
        <p:txBody>
          <a:bodyPr>
            <a:normAutofit fontScale="62500" lnSpcReduction="20000"/>
          </a:bodyPr>
          <a:lstStyle/>
          <a:p>
            <a:r>
              <a:rPr lang="en-US" sz="3500" dirty="0"/>
              <a:t>OPS conducts routine inspections and investigations to determine compliance with all applicable laws &amp; regulations;</a:t>
            </a:r>
          </a:p>
          <a:p>
            <a:r>
              <a:rPr lang="en-US" sz="3500" dirty="0"/>
              <a:t>Standard inspection/investigation procedures may include:</a:t>
            </a:r>
          </a:p>
          <a:p>
            <a:pPr lvl="1"/>
            <a:r>
              <a:rPr lang="en-US" sz="2800" dirty="0"/>
              <a:t>Conducting interviews</a:t>
            </a:r>
          </a:p>
          <a:p>
            <a:pPr lvl="1"/>
            <a:r>
              <a:rPr lang="en-US" sz="2800" dirty="0"/>
              <a:t>Visiting site</a:t>
            </a:r>
          </a:p>
          <a:p>
            <a:pPr lvl="1"/>
            <a:r>
              <a:rPr lang="en-US" sz="2800" dirty="0"/>
              <a:t>Observing an application</a:t>
            </a:r>
          </a:p>
          <a:p>
            <a:pPr lvl="1"/>
            <a:r>
              <a:rPr lang="en-US" sz="2800" dirty="0"/>
              <a:t>Taking photographs</a:t>
            </a:r>
          </a:p>
          <a:p>
            <a:pPr lvl="1"/>
            <a:r>
              <a:rPr lang="en-US" sz="2800" dirty="0"/>
              <a:t>Collecting samples (residue/formulation)</a:t>
            </a:r>
          </a:p>
          <a:p>
            <a:pPr lvl="1"/>
            <a:r>
              <a:rPr lang="en-US" sz="2800" dirty="0"/>
              <a:t>Collecting  weather data</a:t>
            </a:r>
          </a:p>
          <a:p>
            <a:pPr lvl="1"/>
            <a:r>
              <a:rPr lang="en-US" sz="2800" dirty="0"/>
              <a:t>Reviewing pesticide label and application records</a:t>
            </a:r>
          </a:p>
          <a:p>
            <a:pPr marL="0" indent="0">
              <a:buNone/>
            </a:pPr>
            <a:endParaRPr lang="en-US" dirty="0"/>
          </a:p>
        </p:txBody>
      </p:sp>
      <p:sp>
        <p:nvSpPr>
          <p:cNvPr id="4" name="Content Placeholder 3"/>
          <p:cNvSpPr>
            <a:spLocks noGrp="1"/>
          </p:cNvSpPr>
          <p:nvPr>
            <p:ph sz="half" idx="2"/>
          </p:nvPr>
        </p:nvSpPr>
        <p:spPr>
          <a:xfrm>
            <a:off x="5908431" y="1965131"/>
            <a:ext cx="5586883" cy="4468773"/>
          </a:xfrm>
        </p:spPr>
        <p:txBody>
          <a:bodyPr>
            <a:noAutofit/>
          </a:bodyPr>
          <a:lstStyle/>
          <a:p>
            <a:r>
              <a:rPr lang="en-US" sz="2200" dirty="0"/>
              <a:t>Totality of evidence collected will be reviewed in a two stage independent review process to determine if the application was made in compliance with all applicable laws and regulations;</a:t>
            </a:r>
          </a:p>
          <a:p>
            <a:r>
              <a:rPr lang="en-US" sz="2200" dirty="0"/>
              <a:t>Respondents will be notified of any alleged violations prior to any final enforcement action is taken; and</a:t>
            </a:r>
          </a:p>
          <a:p>
            <a:r>
              <a:rPr lang="en-US" sz="2200" dirty="0"/>
              <a:t>Should there be an enforcement action, for example, a monetary penalty, the respondent will have the right to appeal in keeping with the Administrative Process Act.</a:t>
            </a:r>
          </a:p>
        </p:txBody>
      </p:sp>
      <p:sp>
        <p:nvSpPr>
          <p:cNvPr id="5" name="Slide Number Placeholder 4"/>
          <p:cNvSpPr>
            <a:spLocks noGrp="1"/>
          </p:cNvSpPr>
          <p:nvPr>
            <p:ph type="sldNum" sz="quarter" idx="12"/>
          </p:nvPr>
        </p:nvSpPr>
        <p:spPr/>
        <p:txBody>
          <a:bodyPr/>
          <a:lstStyle/>
          <a:p>
            <a:fld id="{F570B3D5-320C-44A2-81BF-BC1224605DE1}" type="slidenum">
              <a:rPr lang="en-US" smtClean="0"/>
              <a:t>5</a:t>
            </a:fld>
            <a:endParaRPr lang="en-US" dirty="0"/>
          </a:p>
        </p:txBody>
      </p:sp>
    </p:spTree>
    <p:extLst>
      <p:ext uri="{BB962C8B-B14F-4D97-AF65-F5344CB8AC3E}">
        <p14:creationId xmlns:p14="http://schemas.microsoft.com/office/powerpoint/2010/main" val="5170192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0672" y="978776"/>
            <a:ext cx="4486656" cy="1174991"/>
          </a:xfrm>
        </p:spPr>
        <p:txBody>
          <a:bodyPr vert="horz" lIns="182880" tIns="182880" rIns="182880" bIns="182880" rtlCol="0" anchor="ctr">
            <a:normAutofit/>
          </a:bodyPr>
          <a:lstStyle/>
          <a:p>
            <a:r>
              <a:rPr lang="en-US" sz="2400" b="1" dirty="0"/>
              <a:t>Recordkeeping</a:t>
            </a:r>
          </a:p>
        </p:txBody>
      </p:sp>
      <p:pic>
        <p:nvPicPr>
          <p:cNvPr id="4" name="Picture 3">
            <a:extLst>
              <a:ext uri="{FF2B5EF4-FFF2-40B4-BE49-F238E27FC236}">
                <a16:creationId xmlns:a16="http://schemas.microsoft.com/office/drawing/2014/main" id="{BEF881D8-2BB3-E904-BE08-C585F919862A}"/>
              </a:ext>
            </a:extLst>
          </p:cNvPr>
          <p:cNvPicPr>
            <a:picLocks noChangeAspect="1"/>
          </p:cNvPicPr>
          <p:nvPr/>
        </p:nvPicPr>
        <p:blipFill rotWithShape="1">
          <a:blip r:embed="rId3"/>
          <a:srcRect l="26246" r="14955" b="-1"/>
          <a:stretch/>
        </p:blipFill>
        <p:spPr>
          <a:xfrm>
            <a:off x="20" y="10"/>
            <a:ext cx="6086621" cy="6857990"/>
          </a:xfrm>
          <a:prstGeom prst="rect">
            <a:avLst/>
          </a:prstGeom>
        </p:spPr>
      </p:pic>
      <p:sp>
        <p:nvSpPr>
          <p:cNvPr id="3" name="Content Placeholder 2"/>
          <p:cNvSpPr>
            <a:spLocks noGrp="1"/>
          </p:cNvSpPr>
          <p:nvPr>
            <p:ph sz="half" idx="1"/>
          </p:nvPr>
        </p:nvSpPr>
        <p:spPr>
          <a:xfrm>
            <a:off x="6900672" y="2640692"/>
            <a:ext cx="4486656" cy="3577228"/>
          </a:xfrm>
        </p:spPr>
        <p:txBody>
          <a:bodyPr vert="horz" lIns="91440" tIns="45720" rIns="91440" bIns="45720" rtlCol="0">
            <a:normAutofit/>
          </a:bodyPr>
          <a:lstStyle/>
          <a:p>
            <a:pPr lvl="1"/>
            <a:r>
              <a:rPr lang="en-US" sz="2400" dirty="0"/>
              <a:t>For pesticide businesses (commercial applicators and registered technicians); and</a:t>
            </a:r>
          </a:p>
          <a:p>
            <a:pPr lvl="1"/>
            <a:endParaRPr lang="en-US" sz="2400" dirty="0"/>
          </a:p>
          <a:p>
            <a:pPr lvl="1"/>
            <a:r>
              <a:rPr lang="en-US" sz="2400" dirty="0"/>
              <a:t>For commercial applicators not for hire and registered technicians not for hire.</a:t>
            </a:r>
          </a:p>
        </p:txBody>
      </p:sp>
      <p:sp>
        <p:nvSpPr>
          <p:cNvPr id="5" name="Slide Number Placeholder 4"/>
          <p:cNvSpPr>
            <a:spLocks noGrp="1"/>
          </p:cNvSpPr>
          <p:nvPr>
            <p:ph type="sldNum" sz="quarter" idx="12"/>
          </p:nvPr>
        </p:nvSpPr>
        <p:spPr>
          <a:xfrm>
            <a:off x="10758922" y="6217920"/>
            <a:ext cx="365760" cy="365760"/>
          </a:xfrm>
        </p:spPr>
        <p:txBody>
          <a:bodyPr vert="horz" lIns="18288" tIns="45720" rIns="18288" bIns="45720" rtlCol="0" anchor="ctr">
            <a:normAutofit/>
          </a:bodyPr>
          <a:lstStyle/>
          <a:p>
            <a:pPr>
              <a:lnSpc>
                <a:spcPct val="90000"/>
              </a:lnSpc>
              <a:spcAft>
                <a:spcPts val="600"/>
              </a:spcAft>
            </a:pPr>
            <a:fld id="{F570B3D5-320C-44A2-81BF-BC1224605DE1}" type="slidenum">
              <a:rPr lang="en-US" smtClean="0"/>
              <a:pPr>
                <a:lnSpc>
                  <a:spcPct val="90000"/>
                </a:lnSpc>
                <a:spcAft>
                  <a:spcPts val="600"/>
                </a:spcAft>
              </a:pPr>
              <a:t>50</a:t>
            </a:fld>
            <a:endParaRPr lang="en-US" dirty="0"/>
          </a:p>
        </p:txBody>
      </p:sp>
    </p:spTree>
    <p:extLst>
      <p:ext uri="{BB962C8B-B14F-4D97-AF65-F5344CB8AC3E}">
        <p14:creationId xmlns:p14="http://schemas.microsoft.com/office/powerpoint/2010/main" val="10034432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72639" y="470447"/>
            <a:ext cx="4486656" cy="1141497"/>
          </a:xfrm>
        </p:spPr>
        <p:txBody>
          <a:bodyPr/>
          <a:lstStyle/>
          <a:p>
            <a:r>
              <a:rPr lang="en-US" b="1" dirty="0"/>
              <a:t>Recordkeeping elements</a:t>
            </a:r>
          </a:p>
        </p:txBody>
      </p:sp>
      <p:sp>
        <p:nvSpPr>
          <p:cNvPr id="6" name="Content Placeholder 5"/>
          <p:cNvSpPr>
            <a:spLocks noGrp="1"/>
          </p:cNvSpPr>
          <p:nvPr>
            <p:ph idx="1"/>
          </p:nvPr>
        </p:nvSpPr>
        <p:spPr>
          <a:xfrm>
            <a:off x="6305550" y="361951"/>
            <a:ext cx="5387686" cy="6401232"/>
          </a:xfrm>
        </p:spPr>
        <p:txBody>
          <a:bodyPr>
            <a:normAutofit/>
          </a:bodyPr>
          <a:lstStyle/>
          <a:p>
            <a:pPr marL="457200" indent="-457200">
              <a:buFont typeface="+mj-lt"/>
              <a:buAutoNum type="arabicPeriod"/>
            </a:pPr>
            <a:r>
              <a:rPr lang="en-US" dirty="0"/>
              <a:t>Name, address, and telephone number of customer and address or location, if different, of site of application; </a:t>
            </a:r>
          </a:p>
          <a:p>
            <a:pPr marL="457200" indent="-457200">
              <a:buFont typeface="+mj-lt"/>
              <a:buAutoNum type="arabicPeriod"/>
            </a:pPr>
            <a:r>
              <a:rPr lang="en-US" dirty="0"/>
              <a:t>Name and certification number (or certification number of the supervising certified applicator) of the person making the application; </a:t>
            </a:r>
          </a:p>
          <a:p>
            <a:pPr marL="457200" indent="-457200">
              <a:buFont typeface="+mj-lt"/>
              <a:buAutoNum type="arabicPeriod"/>
            </a:pPr>
            <a:r>
              <a:rPr lang="en-US" dirty="0"/>
              <a:t>Day, month and year of application; </a:t>
            </a:r>
          </a:p>
          <a:p>
            <a:pPr marL="457200" indent="-457200">
              <a:buFont typeface="+mj-lt"/>
              <a:buAutoNum type="arabicPeriod"/>
            </a:pPr>
            <a:r>
              <a:rPr lang="en-US" dirty="0"/>
              <a:t>Type of plants, crop, animals, or sites treated and principal pests to be controlled; </a:t>
            </a:r>
          </a:p>
          <a:p>
            <a:pPr marL="457200" indent="-457200">
              <a:buFont typeface="+mj-lt"/>
              <a:buAutoNum type="arabicPeriod"/>
            </a:pPr>
            <a:r>
              <a:rPr lang="en-US" dirty="0"/>
              <a:t>Acreage, area, or number of plants or animals treated; </a:t>
            </a:r>
          </a:p>
          <a:p>
            <a:pPr marL="457200" indent="-457200">
              <a:buFont typeface="+mj-lt"/>
              <a:buAutoNum type="arabicPeriod"/>
            </a:pPr>
            <a:r>
              <a:rPr lang="en-US" dirty="0"/>
              <a:t>Brand, trademark, or product name appearing on the product's label; </a:t>
            </a:r>
          </a:p>
          <a:p>
            <a:pPr marL="457200" indent="-457200">
              <a:buFont typeface="+mj-lt"/>
              <a:buAutoNum type="arabicPeriod"/>
            </a:pPr>
            <a:r>
              <a:rPr lang="en-US" dirty="0"/>
              <a:t>EPA registration number; </a:t>
            </a:r>
          </a:p>
          <a:p>
            <a:pPr marL="457200" indent="-457200">
              <a:buFont typeface="+mj-lt"/>
              <a:buAutoNum type="arabicPeriod"/>
            </a:pPr>
            <a:r>
              <a:rPr lang="en-US" dirty="0"/>
              <a:t>Amount of pesticide concentrate and amount of diluent used, by weight or volume, in mixture applied; and </a:t>
            </a:r>
          </a:p>
          <a:p>
            <a:pPr marL="457200" indent="-457200">
              <a:buFont typeface="+mj-lt"/>
              <a:buAutoNum type="arabicPeriod"/>
            </a:pPr>
            <a:r>
              <a:rPr lang="en-US" dirty="0"/>
              <a:t>Type of application equipment used.</a:t>
            </a:r>
          </a:p>
          <a:p>
            <a:endParaRPr lang="en-US" dirty="0"/>
          </a:p>
          <a:p>
            <a:endParaRPr lang="en-US" dirty="0"/>
          </a:p>
        </p:txBody>
      </p:sp>
      <p:pic>
        <p:nvPicPr>
          <p:cNvPr id="7" name="Picture 6"/>
          <p:cNvPicPr>
            <a:picLocks noChangeAspect="1"/>
          </p:cNvPicPr>
          <p:nvPr/>
        </p:nvPicPr>
        <p:blipFill>
          <a:blip r:embed="rId3"/>
          <a:stretch>
            <a:fillRect/>
          </a:stretch>
        </p:blipFill>
        <p:spPr>
          <a:xfrm>
            <a:off x="326275" y="2033100"/>
            <a:ext cx="3359033" cy="1870855"/>
          </a:xfrm>
          <a:prstGeom prst="rect">
            <a:avLst/>
          </a:prstGeom>
        </p:spPr>
      </p:pic>
      <p:pic>
        <p:nvPicPr>
          <p:cNvPr id="8" name="Picture 7"/>
          <p:cNvPicPr>
            <a:picLocks noChangeAspect="1"/>
          </p:cNvPicPr>
          <p:nvPr/>
        </p:nvPicPr>
        <p:blipFill>
          <a:blip r:embed="rId4"/>
          <a:stretch>
            <a:fillRect/>
          </a:stretch>
        </p:blipFill>
        <p:spPr>
          <a:xfrm>
            <a:off x="2590282" y="4325112"/>
            <a:ext cx="3144982" cy="2075688"/>
          </a:xfrm>
          <a:prstGeom prst="rect">
            <a:avLst/>
          </a:prstGeom>
        </p:spPr>
      </p:pic>
      <p:sp>
        <p:nvSpPr>
          <p:cNvPr id="2" name="Slide Number Placeholder 1"/>
          <p:cNvSpPr>
            <a:spLocks noGrp="1"/>
          </p:cNvSpPr>
          <p:nvPr>
            <p:ph type="sldNum" sz="quarter" idx="12"/>
          </p:nvPr>
        </p:nvSpPr>
        <p:spPr/>
        <p:txBody>
          <a:bodyPr/>
          <a:lstStyle/>
          <a:p>
            <a:fld id="{F570B3D5-320C-44A2-81BF-BC1224605DE1}" type="slidenum">
              <a:rPr lang="en-US" smtClean="0"/>
              <a:t>51</a:t>
            </a:fld>
            <a:endParaRPr lang="en-US" dirty="0"/>
          </a:p>
        </p:txBody>
      </p:sp>
    </p:spTree>
    <p:extLst>
      <p:ext uri="{BB962C8B-B14F-4D97-AF65-F5344CB8AC3E}">
        <p14:creationId xmlns:p14="http://schemas.microsoft.com/office/powerpoint/2010/main" val="15625841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00812"/>
            <a:ext cx="7729728" cy="1188720"/>
          </a:xfrm>
        </p:spPr>
        <p:txBody>
          <a:bodyPr>
            <a:normAutofit/>
          </a:bodyPr>
          <a:lstStyle/>
          <a:p>
            <a:pPr algn="ctr"/>
            <a:r>
              <a:rPr lang="en-US" b="1" i="1" dirty="0">
                <a:latin typeface="+mn-lt"/>
              </a:rPr>
              <a:t>If you don’t know…ask us!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98545300"/>
              </p:ext>
            </p:extLst>
          </p:nvPr>
        </p:nvGraphicFramePr>
        <p:xfrm>
          <a:off x="1981200" y="1600200"/>
          <a:ext cx="80772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216917" y="5715000"/>
            <a:ext cx="9849853" cy="954107"/>
          </a:xfrm>
          <a:prstGeom prst="rect">
            <a:avLst/>
          </a:prstGeom>
          <a:noFill/>
        </p:spPr>
        <p:txBody>
          <a:bodyPr wrap="square" rtlCol="0">
            <a:spAutoFit/>
          </a:bodyPr>
          <a:lstStyle/>
          <a:p>
            <a:pPr algn="ctr"/>
            <a:r>
              <a:rPr lang="en-US" sz="2800" dirty="0">
                <a:hlinkClick r:id="rId8"/>
              </a:rPr>
              <a:t>http://www.vdacs.virginia.gov/pesticides.shtml</a:t>
            </a:r>
            <a:endParaRPr lang="en-US" sz="2800" dirty="0"/>
          </a:p>
          <a:p>
            <a:pPr algn="ctr"/>
            <a:r>
              <a:rPr lang="en-US" sz="2800" dirty="0"/>
              <a:t>Email:  </a:t>
            </a:r>
            <a:r>
              <a:rPr lang="en-US" sz="2800" dirty="0">
                <a:hlinkClick r:id="rId9"/>
              </a:rPr>
              <a:t>opsclrt.vdacs@vdacs.virginia.gov</a:t>
            </a:r>
            <a:r>
              <a:rPr lang="en-US" sz="2800" dirty="0"/>
              <a:t> </a:t>
            </a:r>
          </a:p>
        </p:txBody>
      </p:sp>
      <p:sp>
        <p:nvSpPr>
          <p:cNvPr id="3" name="Slide Number Placeholder 2"/>
          <p:cNvSpPr>
            <a:spLocks noGrp="1"/>
          </p:cNvSpPr>
          <p:nvPr>
            <p:ph type="sldNum" sz="quarter" idx="12"/>
          </p:nvPr>
        </p:nvSpPr>
        <p:spPr/>
        <p:txBody>
          <a:bodyPr/>
          <a:lstStyle/>
          <a:p>
            <a:fld id="{F570B3D5-320C-44A2-81BF-BC1224605DE1}" type="slidenum">
              <a:rPr lang="en-US" smtClean="0"/>
              <a:t>52</a:t>
            </a:fld>
            <a:endParaRPr lang="en-US" dirty="0"/>
          </a:p>
        </p:txBody>
      </p:sp>
    </p:spTree>
    <p:extLst>
      <p:ext uri="{BB962C8B-B14F-4D97-AF65-F5344CB8AC3E}">
        <p14:creationId xmlns:p14="http://schemas.microsoft.com/office/powerpoint/2010/main" val="8622924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b="1" dirty="0"/>
              <a:t>PRIVATE APPLICATORS</a:t>
            </a:r>
          </a:p>
        </p:txBody>
      </p:sp>
      <p:sp>
        <p:nvSpPr>
          <p:cNvPr id="6" name="Subtitle 5"/>
          <p:cNvSpPr>
            <a:spLocks noGrp="1"/>
          </p:cNvSpPr>
          <p:nvPr>
            <p:ph type="subTitle" idx="1"/>
          </p:nvPr>
        </p:nvSpPr>
        <p:spPr>
          <a:xfrm>
            <a:off x="1097280" y="4672584"/>
            <a:ext cx="10530840" cy="1804416"/>
          </a:xfrm>
        </p:spPr>
        <p:txBody>
          <a:bodyPr/>
          <a:lstStyle/>
          <a:p>
            <a:r>
              <a:rPr lang="en-US" sz="2800" b="1" i="1" dirty="0">
                <a:solidFill>
                  <a:srgbClr val="002060"/>
                </a:solidFill>
              </a:rPr>
              <a:t>Required additional information for all recertification </a:t>
            </a:r>
          </a:p>
          <a:p>
            <a:r>
              <a:rPr lang="en-US" sz="2800" b="1" i="1" dirty="0">
                <a:solidFill>
                  <a:srgbClr val="002060"/>
                </a:solidFill>
              </a:rPr>
              <a:t>courses for Private Applicators</a:t>
            </a:r>
          </a:p>
          <a:p>
            <a:pPr algn="l"/>
            <a:endParaRPr lang="en-US" dirty="0"/>
          </a:p>
        </p:txBody>
      </p:sp>
      <p:sp>
        <p:nvSpPr>
          <p:cNvPr id="7" name="Slide Number Placeholder 6"/>
          <p:cNvSpPr>
            <a:spLocks noGrp="1"/>
          </p:cNvSpPr>
          <p:nvPr>
            <p:ph type="sldNum" sz="quarter" idx="12"/>
          </p:nvPr>
        </p:nvSpPr>
        <p:spPr/>
        <p:txBody>
          <a:bodyPr/>
          <a:lstStyle/>
          <a:p>
            <a:fld id="{F570B3D5-320C-44A2-81BF-BC1224605DE1}" type="slidenum">
              <a:rPr lang="en-US" smtClean="0"/>
              <a:t>53</a:t>
            </a:fld>
            <a:endParaRPr lang="en-US" dirty="0"/>
          </a:p>
        </p:txBody>
      </p:sp>
    </p:spTree>
    <p:extLst>
      <p:ext uri="{BB962C8B-B14F-4D97-AF65-F5344CB8AC3E}">
        <p14:creationId xmlns:p14="http://schemas.microsoft.com/office/powerpoint/2010/main" val="7903524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1277761"/>
          </a:xfrm>
        </p:spPr>
        <p:txBody>
          <a:bodyPr>
            <a:normAutofit/>
          </a:bodyPr>
          <a:lstStyle/>
          <a:p>
            <a:r>
              <a:rPr lang="en-US" b="1" dirty="0">
                <a:solidFill>
                  <a:srgbClr val="C00000"/>
                </a:solidFill>
                <a:latin typeface="+mn-lt"/>
              </a:rPr>
              <a:t>REMINDER</a:t>
            </a:r>
            <a:br>
              <a:rPr lang="en-US" b="1" dirty="0">
                <a:latin typeface="+mn-lt"/>
              </a:rPr>
            </a:br>
            <a:r>
              <a:rPr lang="en-US" b="1" dirty="0">
                <a:latin typeface="+mn-lt"/>
              </a:rPr>
              <a:t>Private Applicator Certification</a:t>
            </a:r>
          </a:p>
        </p:txBody>
      </p:sp>
      <p:sp>
        <p:nvSpPr>
          <p:cNvPr id="4" name="Content Placeholder 3"/>
          <p:cNvSpPr>
            <a:spLocks noGrp="1"/>
          </p:cNvSpPr>
          <p:nvPr>
            <p:ph sz="half" idx="2"/>
          </p:nvPr>
        </p:nvSpPr>
        <p:spPr>
          <a:xfrm>
            <a:off x="683289" y="1858946"/>
            <a:ext cx="10258514" cy="4706278"/>
          </a:xfrm>
        </p:spPr>
        <p:txBody>
          <a:bodyPr>
            <a:noAutofit/>
          </a:bodyPr>
          <a:lstStyle/>
          <a:p>
            <a:r>
              <a:rPr lang="en-US" sz="2000" dirty="0"/>
              <a:t>Maintain your pesticide applicator certification by attending a recertification course approved for the category(s) of applications in which you are certified. </a:t>
            </a:r>
          </a:p>
          <a:p>
            <a:pPr marL="571500" lvl="1" indent="-342900">
              <a:spcBef>
                <a:spcPts val="0"/>
              </a:spcBef>
              <a:buSzPts val="1000"/>
              <a:buFont typeface="Symbol" panose="05050102010706020507" pitchFamily="18" charset="2"/>
              <a:buChar char=""/>
              <a:tabLst>
                <a:tab pos="457200" algn="l"/>
              </a:tabLst>
            </a:pPr>
            <a:r>
              <a:rPr lang="en-US" sz="2000" dirty="0">
                <a:solidFill>
                  <a:srgbClr val="000000"/>
                </a:solidFill>
                <a:effectLst/>
                <a:ea typeface="Times New Roman" panose="02020603050405020304" pitchFamily="18" charset="0"/>
              </a:rPr>
              <a:t>Renewal - Certificates are renewed biennially</a:t>
            </a:r>
            <a:endParaRPr lang="en-US" sz="2000" dirty="0">
              <a:solidFill>
                <a:srgbClr val="000000"/>
              </a:solidFill>
              <a:effectLst/>
              <a:ea typeface="Georgia" panose="02040502050405020303" pitchFamily="18" charset="0"/>
            </a:endParaRPr>
          </a:p>
          <a:p>
            <a:pPr marL="571500" lvl="1" indent="-342900">
              <a:spcBef>
                <a:spcPts val="0"/>
              </a:spcBef>
              <a:buSzPts val="1000"/>
              <a:buFont typeface="Symbol" panose="05050102010706020507" pitchFamily="18" charset="2"/>
              <a:buChar char=""/>
              <a:tabLst>
                <a:tab pos="457200" algn="l"/>
              </a:tabLst>
            </a:pPr>
            <a:r>
              <a:rPr lang="en-US" sz="2000" dirty="0">
                <a:solidFill>
                  <a:srgbClr val="000000"/>
                </a:solidFill>
                <a:effectLst/>
                <a:ea typeface="Times New Roman" panose="02020603050405020304" pitchFamily="18" charset="0"/>
              </a:rPr>
              <a:t>Recertification - Applicators must obtain recertification credit for each category they hold prior to the expiration of their applicator certificate.   Applicators receive 2 years of credit for each category for which the course was approved.  Applicators may accumulate up to four years of credit from the expiration date of their certificate.</a:t>
            </a:r>
            <a:endParaRPr lang="en-US" sz="2000" dirty="0">
              <a:solidFill>
                <a:srgbClr val="000000"/>
              </a:solidFill>
              <a:effectLst/>
              <a:ea typeface="Georgia" panose="02040502050405020303" pitchFamily="18" charset="0"/>
            </a:endParaRPr>
          </a:p>
          <a:p>
            <a:r>
              <a:rPr lang="en-US" sz="2000" dirty="0"/>
              <a:t>If an applicator does not renew December 31, they are not allowed by law to apply pesticides.</a:t>
            </a:r>
          </a:p>
          <a:p>
            <a:r>
              <a:rPr lang="en-US" sz="2000" dirty="0"/>
              <a:t>Applicators are granted 60 days after December 31 to obtain recertification credit to renew their expired certificate, otherwise they will have to be reexamined.</a:t>
            </a:r>
          </a:p>
          <a:p>
            <a:r>
              <a:rPr lang="en-US" sz="2000" dirty="0"/>
              <a:t>After the 60 day grace period, the only way to renew their certificate is by examination.</a:t>
            </a:r>
          </a:p>
        </p:txBody>
      </p:sp>
      <p:sp>
        <p:nvSpPr>
          <p:cNvPr id="5" name="Slide Number Placeholder 4"/>
          <p:cNvSpPr>
            <a:spLocks noGrp="1"/>
          </p:cNvSpPr>
          <p:nvPr>
            <p:ph type="sldNum" sz="quarter" idx="12"/>
          </p:nvPr>
        </p:nvSpPr>
        <p:spPr/>
        <p:txBody>
          <a:bodyPr/>
          <a:lstStyle/>
          <a:p>
            <a:fld id="{F570B3D5-320C-44A2-81BF-BC1224605DE1}" type="slidenum">
              <a:rPr lang="en-US" smtClean="0"/>
              <a:t>54</a:t>
            </a:fld>
            <a:endParaRPr lang="en-US" dirty="0"/>
          </a:p>
        </p:txBody>
      </p:sp>
    </p:spTree>
    <p:extLst>
      <p:ext uri="{BB962C8B-B14F-4D97-AF65-F5344CB8AC3E}">
        <p14:creationId xmlns:p14="http://schemas.microsoft.com/office/powerpoint/2010/main" val="29469936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4936" y="492252"/>
            <a:ext cx="7729728" cy="1188720"/>
          </a:xfrm>
        </p:spPr>
        <p:txBody>
          <a:bodyPr>
            <a:normAutofit/>
          </a:bodyPr>
          <a:lstStyle/>
          <a:p>
            <a:pPr algn="ctr"/>
            <a:r>
              <a:rPr lang="en-US" sz="3200" b="1" dirty="0">
                <a:latin typeface="+mn-lt"/>
                <a:cs typeface="Calibri" panose="020F0502020204030204" pitchFamily="34" charset="0"/>
              </a:rPr>
              <a:t>Recordkeeping</a:t>
            </a:r>
          </a:p>
        </p:txBody>
      </p:sp>
      <p:sp>
        <p:nvSpPr>
          <p:cNvPr id="3" name="Content Placeholder 2"/>
          <p:cNvSpPr>
            <a:spLocks noGrp="1"/>
          </p:cNvSpPr>
          <p:nvPr>
            <p:ph sz="half" idx="1"/>
          </p:nvPr>
        </p:nvSpPr>
        <p:spPr>
          <a:xfrm>
            <a:off x="838200" y="2095256"/>
            <a:ext cx="5181600" cy="4351338"/>
          </a:xfrm>
        </p:spPr>
        <p:txBody>
          <a:bodyPr>
            <a:normAutofit/>
          </a:bodyPr>
          <a:lstStyle/>
          <a:p>
            <a:pPr lvl="1"/>
            <a:r>
              <a:rPr lang="en-US" sz="3200" dirty="0">
                <a:cs typeface="Calibri" panose="020F0502020204030204" pitchFamily="34" charset="0"/>
              </a:rPr>
              <a:t>For Private Applicators</a:t>
            </a:r>
          </a:p>
          <a:p>
            <a:pPr lvl="2"/>
            <a:r>
              <a:rPr lang="en-US" sz="3200" dirty="0">
                <a:cs typeface="Calibri" panose="020F0502020204030204" pitchFamily="34" charset="0"/>
              </a:rPr>
              <a:t>Requirements under the Worker Protection Standard (WPS); and</a:t>
            </a:r>
          </a:p>
          <a:p>
            <a:pPr lvl="2"/>
            <a:r>
              <a:rPr lang="en-US" sz="3200" dirty="0">
                <a:cs typeface="Calibri" panose="020F0502020204030204" pitchFamily="34" charset="0"/>
              </a:rPr>
              <a:t>Requirements for the use of Restricted Use Pesticides (RUP).</a:t>
            </a:r>
          </a:p>
          <a:p>
            <a:pPr marL="457200" lvl="1" indent="0">
              <a:buNone/>
            </a:pPr>
            <a:endParaRPr lang="en-US" sz="3200" i="1" dirty="0">
              <a:cs typeface="Calibri" panose="020F0502020204030204" pitchFamily="34" charset="0"/>
            </a:endParaRPr>
          </a:p>
          <a:p>
            <a:pPr marL="0" indent="0">
              <a:buNone/>
            </a:pPr>
            <a:endParaRPr lang="en-US" dirty="0"/>
          </a:p>
        </p:txBody>
      </p:sp>
      <p:sp>
        <p:nvSpPr>
          <p:cNvPr id="5" name="Slide Number Placeholder 4"/>
          <p:cNvSpPr>
            <a:spLocks noGrp="1"/>
          </p:cNvSpPr>
          <p:nvPr>
            <p:ph type="sldNum" sz="quarter" idx="12"/>
          </p:nvPr>
        </p:nvSpPr>
        <p:spPr/>
        <p:txBody>
          <a:bodyPr/>
          <a:lstStyle/>
          <a:p>
            <a:fld id="{F570B3D5-320C-44A2-81BF-BC1224605DE1}" type="slidenum">
              <a:rPr lang="en-US" smtClean="0"/>
              <a:t>55</a:t>
            </a:fld>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095256"/>
            <a:ext cx="5292013" cy="3720110"/>
          </a:xfrm>
          <a:prstGeom prst="rect">
            <a:avLst/>
          </a:prstGeom>
          <a:effectLst>
            <a:softEdge rad="114300"/>
          </a:effectLst>
        </p:spPr>
      </p:pic>
    </p:spTree>
    <p:extLst>
      <p:ext uri="{BB962C8B-B14F-4D97-AF65-F5344CB8AC3E}">
        <p14:creationId xmlns:p14="http://schemas.microsoft.com/office/powerpoint/2010/main" val="42546962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p:cNvSpPr>
            <a:spLocks noGrp="1"/>
          </p:cNvSpPr>
          <p:nvPr>
            <p:ph sz="half" idx="2"/>
          </p:nvPr>
        </p:nvSpPr>
        <p:spPr>
          <a:xfrm>
            <a:off x="8321040" y="457200"/>
            <a:ext cx="3750986" cy="6183087"/>
          </a:xfrm>
        </p:spPr>
        <p:txBody>
          <a:bodyPr>
            <a:normAutofit/>
          </a:bodyPr>
          <a:lstStyle/>
          <a:p>
            <a:endParaRPr lang="en-US" sz="2600" dirty="0"/>
          </a:p>
          <a:p>
            <a:endParaRPr lang="en-US" sz="2100" dirty="0"/>
          </a:p>
          <a:p>
            <a:endParaRPr lang="en-US" sz="2200" dirty="0"/>
          </a:p>
        </p:txBody>
      </p:sp>
      <p:sp>
        <p:nvSpPr>
          <p:cNvPr id="2" name="Slide Number Placeholder 1"/>
          <p:cNvSpPr>
            <a:spLocks noGrp="1"/>
          </p:cNvSpPr>
          <p:nvPr>
            <p:ph type="sldNum" sz="quarter" idx="12"/>
          </p:nvPr>
        </p:nvSpPr>
        <p:spPr/>
        <p:txBody>
          <a:bodyPr/>
          <a:lstStyle/>
          <a:p>
            <a:fld id="{F570B3D5-320C-44A2-81BF-BC1224605DE1}" type="slidenum">
              <a:rPr lang="en-US" smtClean="0"/>
              <a:t>56</a:t>
            </a:fld>
            <a:endParaRPr lang="en-US" dirty="0"/>
          </a:p>
        </p:txBody>
      </p:sp>
      <p:sp>
        <p:nvSpPr>
          <p:cNvPr id="3" name="TextBox 2"/>
          <p:cNvSpPr txBox="1"/>
          <p:nvPr/>
        </p:nvSpPr>
        <p:spPr>
          <a:xfrm>
            <a:off x="717665" y="397371"/>
            <a:ext cx="4782989" cy="6186309"/>
          </a:xfrm>
          <a:prstGeom prst="rect">
            <a:avLst/>
          </a:prstGeom>
          <a:noFill/>
        </p:spPr>
        <p:txBody>
          <a:bodyPr wrap="square" rtlCol="0">
            <a:spAutoFit/>
          </a:bodyPr>
          <a:lstStyle/>
          <a:p>
            <a:r>
              <a:rPr lang="en-US" sz="2000" b="1" dirty="0">
                <a:solidFill>
                  <a:srgbClr val="C00000"/>
                </a:solidFill>
              </a:rPr>
              <a:t>WORKER PROTECTION STANDARD</a:t>
            </a:r>
          </a:p>
          <a:p>
            <a:endParaRPr lang="en-US" dirty="0"/>
          </a:p>
          <a:p>
            <a:r>
              <a:rPr lang="en-US" sz="2000" b="1" dirty="0"/>
              <a:t>Pesticide records must contain:</a:t>
            </a:r>
          </a:p>
          <a:p>
            <a:endParaRPr lang="en-US" sz="2000" dirty="0"/>
          </a:p>
          <a:p>
            <a:pPr marL="457200" indent="-457200">
              <a:buFont typeface="+mj-lt"/>
              <a:buAutoNum type="arabicPeriod"/>
            </a:pPr>
            <a:r>
              <a:rPr lang="en-US" sz="2000" dirty="0"/>
              <a:t>Name of the pesticide applied,</a:t>
            </a:r>
          </a:p>
          <a:p>
            <a:pPr marL="457200" indent="-457200">
              <a:buFont typeface="+mj-lt"/>
              <a:buAutoNum type="arabicPeriod"/>
            </a:pPr>
            <a:r>
              <a:rPr lang="en-US" sz="2000" dirty="0"/>
              <a:t>Active ingredient,</a:t>
            </a:r>
          </a:p>
          <a:p>
            <a:pPr marL="457200" indent="-457200">
              <a:buFont typeface="+mj-lt"/>
              <a:buAutoNum type="arabicPeriod"/>
            </a:pPr>
            <a:r>
              <a:rPr lang="en-US" sz="2000" dirty="0"/>
              <a:t>EPA registration number,</a:t>
            </a:r>
          </a:p>
          <a:p>
            <a:pPr marL="457200" indent="-457200">
              <a:buFont typeface="+mj-lt"/>
              <a:buAutoNum type="arabicPeriod"/>
            </a:pPr>
            <a:r>
              <a:rPr lang="en-US" sz="2000" dirty="0"/>
              <a:t>REI,</a:t>
            </a:r>
          </a:p>
          <a:p>
            <a:pPr marL="457200" indent="-457200">
              <a:buFont typeface="+mj-lt"/>
              <a:buAutoNum type="arabicPeriod"/>
            </a:pPr>
            <a:r>
              <a:rPr lang="en-US" sz="2000" dirty="0"/>
              <a:t>Crop or site treated,</a:t>
            </a:r>
          </a:p>
          <a:p>
            <a:pPr marL="457200" indent="-457200">
              <a:buFont typeface="+mj-lt"/>
              <a:buAutoNum type="arabicPeriod"/>
            </a:pPr>
            <a:r>
              <a:rPr lang="en-US" sz="2000" dirty="0"/>
              <a:t>Location and description of the treated area(s), Date(s) and times application started and ended, and</a:t>
            </a:r>
          </a:p>
          <a:p>
            <a:pPr marL="457200" indent="-457200">
              <a:buFont typeface="+mj-lt"/>
              <a:buAutoNum type="arabicPeriod"/>
            </a:pPr>
            <a:r>
              <a:rPr lang="en-US" sz="2000" dirty="0"/>
              <a:t>Safety Data Sheet of the pesticide applied.</a:t>
            </a:r>
          </a:p>
          <a:p>
            <a:endParaRPr lang="en-US" sz="2000" dirty="0"/>
          </a:p>
          <a:p>
            <a:r>
              <a:rPr lang="en-US" sz="2000" dirty="0"/>
              <a:t>Pesticide records must be maintained for any covered use of a WPS labeled pesticide for either general-use or restricted-use pesticides.</a:t>
            </a:r>
            <a:endParaRPr lang="en-US" dirty="0"/>
          </a:p>
          <a:p>
            <a:pPr marL="285750" indent="-285750">
              <a:buFont typeface="Arial" panose="020B0604020202020204" pitchFamily="34" charset="0"/>
              <a:buChar char="•"/>
            </a:pPr>
            <a:endParaRPr lang="en-US" dirty="0"/>
          </a:p>
        </p:txBody>
      </p:sp>
      <p:sp>
        <p:nvSpPr>
          <p:cNvPr id="4" name="TextBox 3"/>
          <p:cNvSpPr txBox="1"/>
          <p:nvPr/>
        </p:nvSpPr>
        <p:spPr>
          <a:xfrm>
            <a:off x="7053586" y="363353"/>
            <a:ext cx="4389598" cy="6494085"/>
          </a:xfrm>
          <a:prstGeom prst="rect">
            <a:avLst/>
          </a:prstGeom>
          <a:noFill/>
        </p:spPr>
        <p:txBody>
          <a:bodyPr wrap="square" rtlCol="0">
            <a:spAutoFit/>
          </a:bodyPr>
          <a:lstStyle/>
          <a:p>
            <a:r>
              <a:rPr lang="en-US" sz="2000" b="1" dirty="0">
                <a:solidFill>
                  <a:srgbClr val="C00000"/>
                </a:solidFill>
              </a:rPr>
              <a:t>RESTRICTED USE PESTICIDES</a:t>
            </a:r>
          </a:p>
          <a:p>
            <a:endParaRPr lang="en-US" sz="800" b="1" dirty="0">
              <a:solidFill>
                <a:srgbClr val="C00000"/>
              </a:solidFill>
            </a:endParaRPr>
          </a:p>
          <a:p>
            <a:r>
              <a:rPr lang="en-US" sz="2000" b="1" dirty="0"/>
              <a:t>The 9 required elements that must be recorded within 14 days of each RUP application are as follows</a:t>
            </a:r>
            <a:r>
              <a:rPr lang="en-US" sz="2000" dirty="0"/>
              <a:t>:</a:t>
            </a:r>
          </a:p>
          <a:p>
            <a:endParaRPr lang="en-US" sz="2000" dirty="0"/>
          </a:p>
          <a:p>
            <a:endParaRPr lang="en-US" sz="800" dirty="0"/>
          </a:p>
          <a:p>
            <a:pPr marL="457200" indent="-457200">
              <a:buFont typeface="+mj-lt"/>
              <a:buAutoNum type="arabicPeriod"/>
            </a:pPr>
            <a:r>
              <a:rPr lang="en-US" sz="2000" dirty="0"/>
              <a:t>The brand or product name,</a:t>
            </a:r>
          </a:p>
          <a:p>
            <a:pPr marL="457200" indent="-457200">
              <a:buFont typeface="+mj-lt"/>
              <a:buAutoNum type="arabicPeriod"/>
            </a:pPr>
            <a:r>
              <a:rPr lang="en-US" sz="2000" dirty="0"/>
              <a:t>The EPA registration number,</a:t>
            </a:r>
          </a:p>
          <a:p>
            <a:pPr marL="457200" indent="-457200">
              <a:buFont typeface="+mj-lt"/>
              <a:buAutoNum type="arabicPeriod"/>
            </a:pPr>
            <a:r>
              <a:rPr lang="en-US" sz="2000" dirty="0"/>
              <a:t>The total amount applied,</a:t>
            </a:r>
          </a:p>
          <a:p>
            <a:pPr marL="457200" indent="-457200">
              <a:buFont typeface="+mj-lt"/>
              <a:buAutoNum type="arabicPeriod"/>
            </a:pPr>
            <a:r>
              <a:rPr lang="en-US" sz="2000" dirty="0"/>
              <a:t>The month, day, and year,</a:t>
            </a:r>
          </a:p>
          <a:p>
            <a:pPr marL="457200" indent="-457200">
              <a:buFont typeface="+mj-lt"/>
              <a:buAutoNum type="arabicPeriod"/>
            </a:pPr>
            <a:r>
              <a:rPr lang="en-US" sz="2000" dirty="0"/>
              <a:t>The location of the application,</a:t>
            </a:r>
          </a:p>
          <a:p>
            <a:pPr marL="457200" indent="-457200">
              <a:buFont typeface="+mj-lt"/>
              <a:buAutoNum type="arabicPeriod"/>
            </a:pPr>
            <a:r>
              <a:rPr lang="en-US" sz="2000" dirty="0"/>
              <a:t>The crop, commodity, stored product, or site,</a:t>
            </a:r>
          </a:p>
          <a:p>
            <a:pPr marL="457200" indent="-457200">
              <a:buFont typeface="+mj-lt"/>
              <a:buAutoNum type="arabicPeriod"/>
            </a:pPr>
            <a:r>
              <a:rPr lang="en-US" sz="2000" dirty="0"/>
              <a:t>The size of area treated,</a:t>
            </a:r>
          </a:p>
          <a:p>
            <a:pPr marL="457200" indent="-457200">
              <a:buFont typeface="+mj-lt"/>
              <a:buAutoNum type="arabicPeriod"/>
            </a:pPr>
            <a:r>
              <a:rPr lang="en-US" sz="2000" dirty="0"/>
              <a:t>The name of the certified applicator, and</a:t>
            </a:r>
          </a:p>
          <a:p>
            <a:pPr marL="457200" indent="-457200">
              <a:buFont typeface="+mj-lt"/>
              <a:buAutoNum type="arabicPeriod"/>
            </a:pPr>
            <a:r>
              <a:rPr lang="en-US" sz="2000" dirty="0"/>
              <a:t>The certification number of the certified applicator.</a:t>
            </a:r>
          </a:p>
          <a:p>
            <a:endParaRPr lang="en-US" sz="2000" b="1" dirty="0">
              <a:solidFill>
                <a:srgbClr val="C00000"/>
              </a:solidFill>
            </a:endParaRPr>
          </a:p>
          <a:p>
            <a:endParaRPr lang="en-US" sz="2000" b="1" dirty="0">
              <a:solidFill>
                <a:srgbClr val="C00000"/>
              </a:solidFill>
            </a:endParaRPr>
          </a:p>
          <a:p>
            <a:endParaRPr lang="en-US" sz="2000" b="1" dirty="0">
              <a:solidFill>
                <a:srgbClr val="C0000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6800" y="1594643"/>
            <a:ext cx="3600000" cy="3908200"/>
          </a:xfrm>
          <a:prstGeom prst="rect">
            <a:avLst/>
          </a:prstGeom>
        </p:spPr>
      </p:pic>
    </p:spTree>
    <p:extLst>
      <p:ext uri="{BB962C8B-B14F-4D97-AF65-F5344CB8AC3E}">
        <p14:creationId xmlns:p14="http://schemas.microsoft.com/office/powerpoint/2010/main" val="21361916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9000"/>
            <a:lum/>
          </a:blip>
          <a:srcRect/>
          <a:stretch>
            <a:fillRect t="-37000" b="-3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CA26A-C93F-2848-36AC-E463A5544BCC}"/>
              </a:ext>
            </a:extLst>
          </p:cNvPr>
          <p:cNvSpPr>
            <a:spLocks noGrp="1"/>
          </p:cNvSpPr>
          <p:nvPr>
            <p:ph type="title"/>
          </p:nvPr>
        </p:nvSpPr>
        <p:spPr>
          <a:xfrm>
            <a:off x="1237397" y="441727"/>
            <a:ext cx="9717206" cy="977640"/>
          </a:xfrm>
        </p:spPr>
        <p:txBody>
          <a:bodyPr/>
          <a:lstStyle/>
          <a:p>
            <a:r>
              <a:rPr lang="en-US" sz="2800" b="1" kern="1200" cap="all" spc="200" baseline="0" dirty="0">
                <a:solidFill>
                  <a:srgbClr val="262626"/>
                </a:solidFill>
                <a:effectLst/>
                <a:latin typeface="Gill Sans MT" panose="020B0502020104020203" pitchFamily="34" charset="0"/>
                <a:ea typeface="+mj-ea"/>
                <a:cs typeface="+mj-cs"/>
              </a:rPr>
              <a:t>Federal Worker Protection Standard</a:t>
            </a:r>
            <a:endParaRPr lang="en-US" dirty="0"/>
          </a:p>
        </p:txBody>
      </p:sp>
      <p:sp>
        <p:nvSpPr>
          <p:cNvPr id="4" name="Content Placeholder 3">
            <a:extLst>
              <a:ext uri="{FF2B5EF4-FFF2-40B4-BE49-F238E27FC236}">
                <a16:creationId xmlns:a16="http://schemas.microsoft.com/office/drawing/2014/main" id="{C82397F7-18D6-B692-3C11-0A0B0E626E5A}"/>
              </a:ext>
            </a:extLst>
          </p:cNvPr>
          <p:cNvSpPr>
            <a:spLocks noGrp="1"/>
          </p:cNvSpPr>
          <p:nvPr>
            <p:ph sz="half" idx="2"/>
          </p:nvPr>
        </p:nvSpPr>
        <p:spPr>
          <a:xfrm>
            <a:off x="639171" y="1665027"/>
            <a:ext cx="11186614" cy="4552893"/>
          </a:xfrm>
          <a:solidFill>
            <a:schemeClr val="bg1">
              <a:lumMod val="85000"/>
              <a:alpha val="23000"/>
            </a:schemeClr>
          </a:solidFill>
        </p:spPr>
        <p:txBody>
          <a:bodyPr>
            <a:normAutofit/>
          </a:bodyPr>
          <a:lstStyle/>
          <a:p>
            <a:pPr lvl="0" rtl="0"/>
            <a:r>
              <a:rPr lang="en-US" sz="2000" dirty="0">
                <a:solidFill>
                  <a:schemeClr val="tx1"/>
                </a:solidFill>
              </a:rPr>
              <a:t>40 CFR Part 170, Worker Protection Standard, Revised in 2015</a:t>
            </a:r>
          </a:p>
          <a:p>
            <a:pPr lvl="1" rtl="0"/>
            <a:r>
              <a:rPr lang="en-US" sz="2000" b="1" dirty="0">
                <a:solidFill>
                  <a:schemeClr val="tx1"/>
                </a:solidFill>
              </a:rPr>
              <a:t>Goal to reduce pesticide poisonings and injuries among agricultural workers and pesticide handlers. </a:t>
            </a:r>
            <a:endParaRPr lang="en-US" sz="2000" dirty="0">
              <a:solidFill>
                <a:schemeClr val="tx1"/>
              </a:solidFill>
            </a:endParaRPr>
          </a:p>
          <a:p>
            <a:pPr lvl="1" rtl="0"/>
            <a:r>
              <a:rPr lang="en-US" sz="2000" dirty="0">
                <a:solidFill>
                  <a:schemeClr val="tx1"/>
                </a:solidFill>
              </a:rPr>
              <a:t>All requirements of the revised WPS are now in effect. </a:t>
            </a:r>
          </a:p>
          <a:p>
            <a:pPr lvl="1" rtl="0"/>
            <a:r>
              <a:rPr lang="en-US" sz="2000" dirty="0">
                <a:solidFill>
                  <a:schemeClr val="tx1"/>
                </a:solidFill>
              </a:rPr>
              <a:t>Related WPS resources, including the revised How to Comply Manual, are available online and you may also request a hard copy by contacting our office.</a:t>
            </a:r>
          </a:p>
          <a:p>
            <a:pPr lvl="2" rtl="0"/>
            <a:r>
              <a:rPr lang="en-US" sz="2000" b="1" dirty="0">
                <a:solidFill>
                  <a:schemeClr val="tx1"/>
                </a:solidFill>
              </a:rPr>
              <a:t>-EPA Worker Protection Standard </a:t>
            </a:r>
            <a:r>
              <a:rPr lang="en-US" sz="2000" dirty="0">
                <a:solidFill>
                  <a:schemeClr val="tx1"/>
                </a:solidFill>
              </a:rPr>
              <a:t>webpage:  </a:t>
            </a:r>
          </a:p>
          <a:p>
            <a:pPr marL="457200" lvl="2" indent="0" rtl="0">
              <a:buNone/>
            </a:pPr>
            <a:r>
              <a:rPr lang="en-US" sz="2000" b="1" dirty="0">
                <a:solidFill>
                  <a:schemeClr val="tx1"/>
                </a:solidFill>
                <a:hlinkClick r:id="rId4"/>
              </a:rPr>
              <a:t>https://www.epa.gov/pesticide-worker-safety/agricultural-worker-protection-standard-wps</a:t>
            </a:r>
            <a:r>
              <a:rPr lang="en-US" sz="2000" b="1" dirty="0">
                <a:solidFill>
                  <a:schemeClr val="tx1"/>
                </a:solidFill>
              </a:rPr>
              <a:t> </a:t>
            </a:r>
          </a:p>
          <a:p>
            <a:pPr lvl="2" rtl="0"/>
            <a:r>
              <a:rPr lang="en-US" sz="2000" b="1" dirty="0">
                <a:solidFill>
                  <a:schemeClr val="tx1"/>
                </a:solidFill>
              </a:rPr>
              <a:t>Pesticide Educational Resources Collaborative (PERC) </a:t>
            </a:r>
            <a:r>
              <a:rPr lang="en-US" sz="2000" b="1" dirty="0">
                <a:solidFill>
                  <a:schemeClr val="tx1"/>
                </a:solidFill>
                <a:hlinkClick r:id="rId5"/>
              </a:rPr>
              <a:t>www.pesticideresources.org</a:t>
            </a:r>
            <a:r>
              <a:rPr lang="en-US" sz="2000" b="1" dirty="0">
                <a:solidFill>
                  <a:schemeClr val="tx1"/>
                </a:solidFill>
              </a:rPr>
              <a:t>  </a:t>
            </a:r>
          </a:p>
          <a:p>
            <a:pPr lvl="2" rtl="0"/>
            <a:r>
              <a:rPr lang="en-US" sz="2000" dirty="0">
                <a:solidFill>
                  <a:schemeClr val="tx1"/>
                </a:solidFill>
              </a:rPr>
              <a:t>Contact Sue Odom, Coordinator, at VDACS for assistance finding WPS resources.  </a:t>
            </a:r>
            <a:br>
              <a:rPr lang="en-US" sz="2000" dirty="0">
                <a:solidFill>
                  <a:schemeClr val="tx1"/>
                </a:solidFill>
              </a:rPr>
            </a:br>
            <a:r>
              <a:rPr lang="en-US" sz="2000" b="1" dirty="0">
                <a:solidFill>
                  <a:schemeClr val="tx1"/>
                </a:solidFill>
              </a:rPr>
              <a:t>Email:  </a:t>
            </a:r>
            <a:r>
              <a:rPr lang="en-US" sz="2000" b="1" dirty="0">
                <a:solidFill>
                  <a:schemeClr val="tx1"/>
                </a:solidFill>
                <a:hlinkClick r:id="rId6"/>
              </a:rPr>
              <a:t>susan.odom@vdacs.virginia.gov</a:t>
            </a:r>
            <a:r>
              <a:rPr lang="en-US" sz="2000" b="1" dirty="0">
                <a:solidFill>
                  <a:schemeClr val="tx1"/>
                </a:solidFill>
              </a:rPr>
              <a:t> </a:t>
            </a:r>
            <a:r>
              <a:rPr lang="en-US" sz="2000" dirty="0">
                <a:solidFill>
                  <a:schemeClr val="tx1"/>
                </a:solidFill>
              </a:rPr>
              <a:t>or </a:t>
            </a:r>
            <a:r>
              <a:rPr lang="en-US" sz="2000" b="1" dirty="0">
                <a:solidFill>
                  <a:schemeClr val="tx1"/>
                </a:solidFill>
              </a:rPr>
              <a:t>Phone:  </a:t>
            </a:r>
            <a:r>
              <a:rPr lang="en-US" sz="2000" dirty="0">
                <a:solidFill>
                  <a:schemeClr val="tx1"/>
                </a:solidFill>
              </a:rPr>
              <a:t>804-786-8934</a:t>
            </a:r>
          </a:p>
          <a:p>
            <a:endParaRPr lang="en-US" dirty="0"/>
          </a:p>
        </p:txBody>
      </p:sp>
      <p:sp>
        <p:nvSpPr>
          <p:cNvPr id="5" name="Slide Number Placeholder 4">
            <a:extLst>
              <a:ext uri="{FF2B5EF4-FFF2-40B4-BE49-F238E27FC236}">
                <a16:creationId xmlns:a16="http://schemas.microsoft.com/office/drawing/2014/main" id="{F81C20FE-FB37-D2E4-C2E4-1274D53C7CE9}"/>
              </a:ext>
            </a:extLst>
          </p:cNvPr>
          <p:cNvSpPr>
            <a:spLocks noGrp="1"/>
          </p:cNvSpPr>
          <p:nvPr>
            <p:ph type="sldNum" sz="quarter" idx="12"/>
          </p:nvPr>
        </p:nvSpPr>
        <p:spPr/>
        <p:txBody>
          <a:bodyPr/>
          <a:lstStyle/>
          <a:p>
            <a:fld id="{F570B3D5-320C-44A2-81BF-BC1224605DE1}" type="slidenum">
              <a:rPr lang="en-US" smtClean="0"/>
              <a:t>57</a:t>
            </a:fld>
            <a:endParaRPr lang="en-US" dirty="0"/>
          </a:p>
        </p:txBody>
      </p:sp>
    </p:spTree>
    <p:extLst>
      <p:ext uri="{BB962C8B-B14F-4D97-AF65-F5344CB8AC3E}">
        <p14:creationId xmlns:p14="http://schemas.microsoft.com/office/powerpoint/2010/main" val="17139607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9649F-BDE2-0192-E23C-A495A1CF18C0}"/>
              </a:ext>
            </a:extLst>
          </p:cNvPr>
          <p:cNvSpPr>
            <a:spLocks noGrp="1"/>
          </p:cNvSpPr>
          <p:nvPr>
            <p:ph type="ctrTitle"/>
          </p:nvPr>
        </p:nvSpPr>
        <p:spPr>
          <a:xfrm>
            <a:off x="322052" y="1025862"/>
            <a:ext cx="11869948" cy="936912"/>
          </a:xfrm>
        </p:spPr>
        <p:txBody>
          <a:bodyPr anchor="ctr">
            <a:normAutofit fontScale="90000"/>
          </a:bodyPr>
          <a:lstStyle/>
          <a:p>
            <a:r>
              <a:rPr lang="en-US" sz="3200" b="1" dirty="0">
                <a:solidFill>
                  <a:srgbClr val="2C2A29"/>
                </a:solidFill>
                <a:latin typeface="Gill Sans MT" panose="020B0502020104020203" pitchFamily="34" charset="0"/>
              </a:rPr>
              <a:t>Free Worker Protection Standard Training</a:t>
            </a:r>
          </a:p>
        </p:txBody>
      </p:sp>
      <p:sp>
        <p:nvSpPr>
          <p:cNvPr id="4" name="Rectangle 3">
            <a:extLst>
              <a:ext uri="{FF2B5EF4-FFF2-40B4-BE49-F238E27FC236}">
                <a16:creationId xmlns:a16="http://schemas.microsoft.com/office/drawing/2014/main" id="{32E29FE9-7158-13B5-B501-D2473E6B4DDC}"/>
              </a:ext>
            </a:extLst>
          </p:cNvPr>
          <p:cNvSpPr/>
          <p:nvPr/>
        </p:nvSpPr>
        <p:spPr>
          <a:xfrm>
            <a:off x="0" y="0"/>
            <a:ext cx="12192000" cy="862642"/>
          </a:xfrm>
          <a:prstGeom prst="rect">
            <a:avLst/>
          </a:prstGeom>
          <a:solidFill>
            <a:srgbClr val="0033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black background with white text&#10;&#10;Description automatically generated">
            <a:extLst>
              <a:ext uri="{FF2B5EF4-FFF2-40B4-BE49-F238E27FC236}">
                <a16:creationId xmlns:a16="http://schemas.microsoft.com/office/drawing/2014/main" id="{FB6D939D-1CC6-F048-991A-BDD553CB9D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353" y="94703"/>
            <a:ext cx="1514779" cy="673235"/>
          </a:xfrm>
          <a:prstGeom prst="rect">
            <a:avLst/>
          </a:prstGeom>
        </p:spPr>
      </p:pic>
      <p:sp>
        <p:nvSpPr>
          <p:cNvPr id="8" name="Subtitle 7">
            <a:extLst>
              <a:ext uri="{FF2B5EF4-FFF2-40B4-BE49-F238E27FC236}">
                <a16:creationId xmlns:a16="http://schemas.microsoft.com/office/drawing/2014/main" id="{E475EC7F-8BC9-2B25-83A6-C12F798F59FC}"/>
              </a:ext>
            </a:extLst>
          </p:cNvPr>
          <p:cNvSpPr>
            <a:spLocks noGrp="1"/>
          </p:cNvSpPr>
          <p:nvPr>
            <p:ph type="subTitle" idx="1"/>
          </p:nvPr>
        </p:nvSpPr>
        <p:spPr>
          <a:xfrm>
            <a:off x="1524000" y="2289367"/>
            <a:ext cx="9144000" cy="1995185"/>
          </a:xfrm>
        </p:spPr>
        <p:txBody>
          <a:bodyPr>
            <a:normAutofit/>
          </a:bodyPr>
          <a:lstStyle/>
          <a:p>
            <a:r>
              <a:rPr lang="en-US" dirty="0">
                <a:solidFill>
                  <a:srgbClr val="2C2A29"/>
                </a:solidFill>
                <a:latin typeface="Gill Sans MT" panose="020B0502020104020203" pitchFamily="34" charset="0"/>
              </a:rPr>
              <a:t>Telamon is funded by the Virginia Department of Agriculture and Consumer Services to provide WPS training for workers and handlers at no cost to growers or workers. </a:t>
            </a:r>
          </a:p>
          <a:p>
            <a:r>
              <a:rPr lang="en-US" dirty="0">
                <a:solidFill>
                  <a:srgbClr val="2C2A29"/>
                </a:solidFill>
                <a:latin typeface="Gill Sans MT" panose="020B0502020104020203" pitchFamily="34" charset="0"/>
              </a:rPr>
              <a:t>Trainings can be completed at your farm in-person or online anywhere in Virginia for any number of workers, and we have trainers that can offer the training in English, Spanish, French, Haitian Creole, Arabic, and Kurdish.</a:t>
            </a:r>
          </a:p>
        </p:txBody>
      </p:sp>
      <p:cxnSp>
        <p:nvCxnSpPr>
          <p:cNvPr id="10" name="Straight Connector 9">
            <a:extLst>
              <a:ext uri="{FF2B5EF4-FFF2-40B4-BE49-F238E27FC236}">
                <a16:creationId xmlns:a16="http://schemas.microsoft.com/office/drawing/2014/main" id="{B598C21F-0ED0-D126-A7CC-F1726CBC7EE1}"/>
              </a:ext>
            </a:extLst>
          </p:cNvPr>
          <p:cNvCxnSpPr/>
          <p:nvPr/>
        </p:nvCxnSpPr>
        <p:spPr>
          <a:xfrm>
            <a:off x="1849925" y="2087592"/>
            <a:ext cx="8492150" cy="0"/>
          </a:xfrm>
          <a:prstGeom prst="line">
            <a:avLst/>
          </a:prstGeom>
          <a:ln>
            <a:solidFill>
              <a:srgbClr val="0033A0"/>
            </a:solidFill>
          </a:ln>
        </p:spPr>
        <p:style>
          <a:lnRef idx="1">
            <a:schemeClr val="accent1"/>
          </a:lnRef>
          <a:fillRef idx="0">
            <a:schemeClr val="accent1"/>
          </a:fillRef>
          <a:effectRef idx="0">
            <a:schemeClr val="accent1"/>
          </a:effectRef>
          <a:fontRef idx="minor">
            <a:schemeClr val="tx1"/>
          </a:fontRef>
        </p:style>
      </p:cxnSp>
      <p:pic>
        <p:nvPicPr>
          <p:cNvPr id="9" name="Picture 8" descr="A qr code on a white background&#10;&#10;Description automatically generated">
            <a:hlinkClick r:id="rId3"/>
            <a:extLst>
              <a:ext uri="{FF2B5EF4-FFF2-40B4-BE49-F238E27FC236}">
                <a16:creationId xmlns:a16="http://schemas.microsoft.com/office/drawing/2014/main" id="{187A2B7B-1A5F-CA8B-C543-6433239B99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09971" y="4743368"/>
            <a:ext cx="1867215" cy="1875298"/>
          </a:xfrm>
          <a:prstGeom prst="rect">
            <a:avLst/>
          </a:prstGeom>
        </p:spPr>
      </p:pic>
      <p:sp>
        <p:nvSpPr>
          <p:cNvPr id="12" name="TextBox 11">
            <a:extLst>
              <a:ext uri="{FF2B5EF4-FFF2-40B4-BE49-F238E27FC236}">
                <a16:creationId xmlns:a16="http://schemas.microsoft.com/office/drawing/2014/main" id="{8E890FC8-0C2E-7540-DEB2-AD2D52AFCBC0}"/>
              </a:ext>
            </a:extLst>
          </p:cNvPr>
          <p:cNvSpPr txBox="1"/>
          <p:nvPr/>
        </p:nvSpPr>
        <p:spPr>
          <a:xfrm>
            <a:off x="8595138" y="4255493"/>
            <a:ext cx="3096883" cy="461665"/>
          </a:xfrm>
          <a:prstGeom prst="rect">
            <a:avLst/>
          </a:prstGeom>
          <a:noFill/>
        </p:spPr>
        <p:txBody>
          <a:bodyPr wrap="square" rtlCol="0">
            <a:spAutoFit/>
          </a:bodyPr>
          <a:lstStyle/>
          <a:p>
            <a:pPr algn="ctr"/>
            <a:r>
              <a:rPr lang="en-US" sz="1200" dirty="0">
                <a:latin typeface="Gill Sans MT" panose="020B0502020104020203" pitchFamily="34" charset="0"/>
              </a:rPr>
              <a:t>Sign up here</a:t>
            </a:r>
          </a:p>
          <a:p>
            <a:pPr algn="ctr"/>
            <a:r>
              <a:rPr lang="en-US" sz="1200" dirty="0">
                <a:solidFill>
                  <a:srgbClr val="0033A0"/>
                </a:solidFill>
                <a:latin typeface="Gill Sans MT" panose="020B0502020104020203" pitchFamily="34" charset="0"/>
                <a:hlinkClick r:id="rId3"/>
              </a:rPr>
              <a:t>https://forms.office.com/r/RMZUttunt4</a:t>
            </a:r>
            <a:endParaRPr lang="en-US" sz="1200" dirty="0">
              <a:solidFill>
                <a:srgbClr val="0033A0"/>
              </a:solidFill>
              <a:latin typeface="Gill Sans MT" panose="020B0502020104020203" pitchFamily="34" charset="0"/>
            </a:endParaRPr>
          </a:p>
        </p:txBody>
      </p:sp>
      <p:sp>
        <p:nvSpPr>
          <p:cNvPr id="13" name="TextBox 12">
            <a:extLst>
              <a:ext uri="{FF2B5EF4-FFF2-40B4-BE49-F238E27FC236}">
                <a16:creationId xmlns:a16="http://schemas.microsoft.com/office/drawing/2014/main" id="{1AE362D8-7BAB-7B55-BA09-843725053DB2}"/>
              </a:ext>
            </a:extLst>
          </p:cNvPr>
          <p:cNvSpPr txBox="1"/>
          <p:nvPr/>
        </p:nvSpPr>
        <p:spPr>
          <a:xfrm>
            <a:off x="3541826" y="5091189"/>
            <a:ext cx="4615132" cy="400110"/>
          </a:xfrm>
          <a:prstGeom prst="rect">
            <a:avLst/>
          </a:prstGeom>
          <a:noFill/>
        </p:spPr>
        <p:txBody>
          <a:bodyPr wrap="square" rtlCol="0">
            <a:spAutoFit/>
          </a:bodyPr>
          <a:lstStyle/>
          <a:p>
            <a:r>
              <a:rPr lang="en-US" sz="2000" dirty="0">
                <a:solidFill>
                  <a:srgbClr val="2C2A29"/>
                </a:solidFill>
              </a:rPr>
              <a:t>Email</a:t>
            </a:r>
            <a:r>
              <a:rPr lang="en-US" sz="2000" dirty="0">
                <a:solidFill>
                  <a:srgbClr val="0033A0"/>
                </a:solidFill>
              </a:rPr>
              <a:t> </a:t>
            </a:r>
            <a:r>
              <a:rPr lang="en-US" sz="2000" dirty="0">
                <a:solidFill>
                  <a:srgbClr val="0033A0"/>
                </a:solidFill>
                <a:hlinkClick r:id="rId5">
                  <a:extLst>
                    <a:ext uri="{A12FA001-AC4F-418D-AE19-62706E023703}">
                      <ahyp:hlinkClr xmlns:ahyp="http://schemas.microsoft.com/office/drawing/2018/hyperlinkcolor" val="tx"/>
                    </a:ext>
                  </a:extLst>
                </a:hlinkClick>
              </a:rPr>
              <a:t>MidAtlanticWPSSafety@telamon.org</a:t>
            </a:r>
            <a:endParaRPr lang="en-US" sz="2000" dirty="0">
              <a:solidFill>
                <a:srgbClr val="0033A0"/>
              </a:solidFill>
            </a:endParaRPr>
          </a:p>
        </p:txBody>
      </p:sp>
      <p:sp>
        <p:nvSpPr>
          <p:cNvPr id="15" name="TextBox 14">
            <a:extLst>
              <a:ext uri="{FF2B5EF4-FFF2-40B4-BE49-F238E27FC236}">
                <a16:creationId xmlns:a16="http://schemas.microsoft.com/office/drawing/2014/main" id="{5E4B1BD4-EAB6-FAAB-C3BF-6B4B1D49DA3C}"/>
              </a:ext>
            </a:extLst>
          </p:cNvPr>
          <p:cNvSpPr txBox="1"/>
          <p:nvPr/>
        </p:nvSpPr>
        <p:spPr>
          <a:xfrm>
            <a:off x="4671886" y="5586331"/>
            <a:ext cx="2531171" cy="400110"/>
          </a:xfrm>
          <a:prstGeom prst="rect">
            <a:avLst/>
          </a:prstGeom>
          <a:noFill/>
        </p:spPr>
        <p:txBody>
          <a:bodyPr wrap="square" rtlCol="0">
            <a:spAutoFit/>
          </a:bodyPr>
          <a:lstStyle/>
          <a:p>
            <a:r>
              <a:rPr lang="en-US" sz="2000" dirty="0">
                <a:solidFill>
                  <a:srgbClr val="2C2A29"/>
                </a:solidFill>
              </a:rPr>
              <a:t>Phone</a:t>
            </a:r>
            <a:r>
              <a:rPr lang="en-US" sz="2000" dirty="0"/>
              <a:t> </a:t>
            </a:r>
            <a:r>
              <a:rPr lang="en-US" sz="2000" dirty="0">
                <a:solidFill>
                  <a:srgbClr val="0033A0"/>
                </a:solidFill>
              </a:rPr>
              <a:t>1 800 285 1676</a:t>
            </a:r>
          </a:p>
        </p:txBody>
      </p:sp>
      <p:pic>
        <p:nvPicPr>
          <p:cNvPr id="17" name="Picture 16" descr="A close-up of a logo&#10;&#10;Description automatically generated">
            <a:extLst>
              <a:ext uri="{FF2B5EF4-FFF2-40B4-BE49-F238E27FC236}">
                <a16:creationId xmlns:a16="http://schemas.microsoft.com/office/drawing/2014/main" id="{6F4F9489-9037-8731-DC8A-A755891F79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691" y="4743368"/>
            <a:ext cx="2466975" cy="1685925"/>
          </a:xfrm>
          <a:prstGeom prst="rect">
            <a:avLst/>
          </a:prstGeom>
        </p:spPr>
      </p:pic>
      <p:sp>
        <p:nvSpPr>
          <p:cNvPr id="3" name="Slide Number Placeholder 2">
            <a:extLst>
              <a:ext uri="{FF2B5EF4-FFF2-40B4-BE49-F238E27FC236}">
                <a16:creationId xmlns:a16="http://schemas.microsoft.com/office/drawing/2014/main" id="{DE1EDD71-A1AD-2866-C36F-B11482BEC99E}"/>
              </a:ext>
            </a:extLst>
          </p:cNvPr>
          <p:cNvSpPr>
            <a:spLocks noGrp="1"/>
          </p:cNvSpPr>
          <p:nvPr>
            <p:ph type="sldNum" sz="quarter" idx="12"/>
          </p:nvPr>
        </p:nvSpPr>
        <p:spPr>
          <a:xfrm>
            <a:off x="11164895" y="5986441"/>
            <a:ext cx="415123" cy="442852"/>
          </a:xfrm>
        </p:spPr>
        <p:txBody>
          <a:bodyPr/>
          <a:lstStyle/>
          <a:p>
            <a:fld id="{F570B3D5-320C-44A2-81BF-BC1224605DE1}" type="slidenum">
              <a:rPr lang="en-US" smtClean="0"/>
              <a:t>58</a:t>
            </a:fld>
            <a:endParaRPr lang="en-US" dirty="0"/>
          </a:p>
        </p:txBody>
      </p:sp>
    </p:spTree>
    <p:extLst>
      <p:ext uri="{BB962C8B-B14F-4D97-AF65-F5344CB8AC3E}">
        <p14:creationId xmlns:p14="http://schemas.microsoft.com/office/powerpoint/2010/main" val="400411717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00812"/>
            <a:ext cx="7729728" cy="1188720"/>
          </a:xfrm>
        </p:spPr>
        <p:txBody>
          <a:bodyPr>
            <a:normAutofit/>
          </a:bodyPr>
          <a:lstStyle/>
          <a:p>
            <a:pPr algn="ctr"/>
            <a:r>
              <a:rPr lang="en-US" b="1" i="1" dirty="0">
                <a:latin typeface="+mn-lt"/>
              </a:rPr>
              <a:t>If you don’t know…ask us!</a:t>
            </a:r>
          </a:p>
        </p:txBody>
      </p:sp>
      <p:graphicFrame>
        <p:nvGraphicFramePr>
          <p:cNvPr id="4" name="Content Placeholder 3"/>
          <p:cNvGraphicFramePr>
            <a:graphicFrameLocks noGrp="1"/>
          </p:cNvGraphicFramePr>
          <p:nvPr>
            <p:ph idx="1"/>
          </p:nvPr>
        </p:nvGraphicFramePr>
        <p:xfrm>
          <a:off x="1981200" y="1600200"/>
          <a:ext cx="80772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F570B3D5-320C-44A2-81BF-BC1224605DE1}" type="slidenum">
              <a:rPr lang="en-US" smtClean="0"/>
              <a:t>59</a:t>
            </a:fld>
            <a:endParaRPr lang="en-US" dirty="0"/>
          </a:p>
        </p:txBody>
      </p:sp>
      <p:sp>
        <p:nvSpPr>
          <p:cNvPr id="5" name="TextBox 4"/>
          <p:cNvSpPr txBox="1"/>
          <p:nvPr/>
        </p:nvSpPr>
        <p:spPr>
          <a:xfrm>
            <a:off x="909069" y="5629573"/>
            <a:ext cx="9849853" cy="954107"/>
          </a:xfrm>
          <a:prstGeom prst="rect">
            <a:avLst/>
          </a:prstGeom>
          <a:noFill/>
        </p:spPr>
        <p:txBody>
          <a:bodyPr wrap="square" rtlCol="0">
            <a:spAutoFit/>
          </a:bodyPr>
          <a:lstStyle/>
          <a:p>
            <a:pPr algn="ctr"/>
            <a:r>
              <a:rPr lang="en-US" sz="2800" dirty="0">
                <a:hlinkClick r:id="rId8"/>
              </a:rPr>
              <a:t>http://www.vdacs.virginia.gov/pesticides.shtml</a:t>
            </a:r>
            <a:endParaRPr lang="en-US" sz="2800" dirty="0"/>
          </a:p>
          <a:p>
            <a:pPr algn="ctr"/>
            <a:r>
              <a:rPr lang="en-US" sz="2800" dirty="0"/>
              <a:t>Email:  </a:t>
            </a:r>
            <a:r>
              <a:rPr lang="en-US" sz="2800" dirty="0">
                <a:hlinkClick r:id="rId9"/>
              </a:rPr>
              <a:t>opsclrt.vdacs@vdacs.virginia.gov</a:t>
            </a:r>
            <a:r>
              <a:rPr lang="en-US" sz="2800" dirty="0"/>
              <a:t> </a:t>
            </a:r>
          </a:p>
        </p:txBody>
      </p:sp>
    </p:spTree>
    <p:extLst>
      <p:ext uri="{BB962C8B-B14F-4D97-AF65-F5344CB8AC3E}">
        <p14:creationId xmlns:p14="http://schemas.microsoft.com/office/powerpoint/2010/main" val="4084688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97280" y="276555"/>
            <a:ext cx="10058400" cy="1450757"/>
          </a:xfrm>
        </p:spPr>
        <p:txBody>
          <a:bodyPr>
            <a:normAutofit/>
          </a:bodyPr>
          <a:lstStyle/>
          <a:p>
            <a:pPr algn="ctr"/>
            <a:r>
              <a:rPr lang="en-US" b="1" dirty="0">
                <a:latin typeface="+mn-lt"/>
              </a:rPr>
              <a:t>Violations         Enforcement Actions</a:t>
            </a:r>
          </a:p>
        </p:txBody>
      </p:sp>
      <p:sp>
        <p:nvSpPr>
          <p:cNvPr id="8" name="Content Placeholder 7"/>
          <p:cNvSpPr>
            <a:spLocks noGrp="1"/>
          </p:cNvSpPr>
          <p:nvPr>
            <p:ph sz="half" idx="2"/>
          </p:nvPr>
        </p:nvSpPr>
        <p:spPr>
          <a:xfrm>
            <a:off x="653143" y="2326460"/>
            <a:ext cx="5134708" cy="3702551"/>
          </a:xfrm>
        </p:spPr>
        <p:txBody>
          <a:bodyPr>
            <a:normAutofit fontScale="40000" lnSpcReduction="20000"/>
          </a:bodyPr>
          <a:lstStyle/>
          <a:p>
            <a:pPr marL="0" indent="0">
              <a:buNone/>
            </a:pPr>
            <a:r>
              <a:rPr lang="en-US" sz="8600" i="1" dirty="0"/>
              <a:t>VDACS can take enforcement action against </a:t>
            </a:r>
            <a:r>
              <a:rPr lang="en-US" sz="8600" b="1" i="1" u="sng" dirty="0"/>
              <a:t>any person, business or agency</a:t>
            </a:r>
            <a:r>
              <a:rPr lang="en-US" sz="8600" i="1" dirty="0"/>
              <a:t> that violates any provision of the Virginia Pesticide Control Act, Regulations, or the Federal Insecticide, Fungicide and Rodenticide Act (FIFRA). </a:t>
            </a:r>
          </a:p>
          <a:p>
            <a:endParaRPr lang="en-US" dirty="0"/>
          </a:p>
        </p:txBody>
      </p:sp>
      <p:sp>
        <p:nvSpPr>
          <p:cNvPr id="4" name="Text Placeholder 3"/>
          <p:cNvSpPr>
            <a:spLocks noGrp="1"/>
          </p:cNvSpPr>
          <p:nvPr>
            <p:ph type="body" sz="quarter" idx="3"/>
          </p:nvPr>
        </p:nvSpPr>
        <p:spPr>
          <a:xfrm>
            <a:off x="6172200" y="1797258"/>
            <a:ext cx="5183188" cy="505983"/>
          </a:xfrm>
        </p:spPr>
        <p:txBody>
          <a:bodyPr/>
          <a:lstStyle/>
          <a:p>
            <a:pPr algn="ctr"/>
            <a:r>
              <a:rPr lang="en-US" b="1" dirty="0"/>
              <a:t>Types of Enforcement Actions</a:t>
            </a:r>
          </a:p>
        </p:txBody>
      </p:sp>
      <p:sp>
        <p:nvSpPr>
          <p:cNvPr id="9" name="Content Placeholder 8"/>
          <p:cNvSpPr>
            <a:spLocks noGrp="1"/>
          </p:cNvSpPr>
          <p:nvPr>
            <p:ph sz="quarter" idx="4"/>
          </p:nvPr>
        </p:nvSpPr>
        <p:spPr>
          <a:xfrm>
            <a:off x="5958672" y="2300798"/>
            <a:ext cx="5767753" cy="3881939"/>
          </a:xfrm>
        </p:spPr>
        <p:txBody>
          <a:bodyPr>
            <a:normAutofit fontScale="25000" lnSpcReduction="20000"/>
          </a:bodyPr>
          <a:lstStyle/>
          <a:p>
            <a:r>
              <a:rPr lang="en-US" sz="8000" dirty="0"/>
              <a:t>Letter of Caution</a:t>
            </a:r>
          </a:p>
          <a:p>
            <a:r>
              <a:rPr lang="en-US" sz="8000" dirty="0"/>
              <a:t>Civil Penalties per violation </a:t>
            </a:r>
          </a:p>
          <a:p>
            <a:pPr lvl="1"/>
            <a:r>
              <a:rPr lang="en-US" sz="8000" dirty="0"/>
              <a:t>Up to $1,000 for a non-serious first time violation</a:t>
            </a:r>
          </a:p>
          <a:p>
            <a:pPr lvl="1"/>
            <a:r>
              <a:rPr lang="en-US" sz="8000" dirty="0"/>
              <a:t>Up to $20,000 for knowing or repeat violations</a:t>
            </a:r>
          </a:p>
          <a:p>
            <a:pPr lvl="1"/>
            <a:r>
              <a:rPr lang="en-US" sz="8000" dirty="0"/>
              <a:t>Up to $100,000 additional in the event of death or serious physical harm to any person.</a:t>
            </a:r>
          </a:p>
          <a:p>
            <a:r>
              <a:rPr lang="en-US" sz="8000" dirty="0"/>
              <a:t>Suspension, modification, revocation or denial of business license and/or applicator certification </a:t>
            </a:r>
          </a:p>
          <a:p>
            <a:r>
              <a:rPr lang="en-US" sz="8000" dirty="0"/>
              <a:t>Filing of criminal charges</a:t>
            </a:r>
          </a:p>
          <a:p>
            <a:r>
              <a:rPr lang="en-US" sz="8000" dirty="0"/>
              <a:t>Refer to U.S. Environmental Protection Agency for federal action</a:t>
            </a:r>
          </a:p>
          <a:p>
            <a:pPr marL="0" indent="0">
              <a:buNone/>
            </a:pPr>
            <a:endParaRPr lang="en-US" dirty="0"/>
          </a:p>
        </p:txBody>
      </p:sp>
      <p:pic>
        <p:nvPicPr>
          <p:cNvPr id="3" name="Picture 2"/>
          <p:cNvPicPr>
            <a:picLocks noChangeAspect="1"/>
          </p:cNvPicPr>
          <p:nvPr/>
        </p:nvPicPr>
        <p:blipFill>
          <a:blip r:embed="rId3"/>
          <a:stretch>
            <a:fillRect/>
          </a:stretch>
        </p:blipFill>
        <p:spPr>
          <a:xfrm>
            <a:off x="4466372" y="670871"/>
            <a:ext cx="827656" cy="662124"/>
          </a:xfrm>
          <a:prstGeom prst="rect">
            <a:avLst/>
          </a:prstGeom>
        </p:spPr>
      </p:pic>
      <p:sp>
        <p:nvSpPr>
          <p:cNvPr id="2" name="Slide Number Placeholder 1"/>
          <p:cNvSpPr>
            <a:spLocks noGrp="1"/>
          </p:cNvSpPr>
          <p:nvPr>
            <p:ph type="sldNum" sz="quarter" idx="12"/>
          </p:nvPr>
        </p:nvSpPr>
        <p:spPr/>
        <p:txBody>
          <a:bodyPr/>
          <a:lstStyle/>
          <a:p>
            <a:fld id="{F570B3D5-320C-44A2-81BF-BC1224605DE1}" type="slidenum">
              <a:rPr lang="en-US" smtClean="0"/>
              <a:t>6</a:t>
            </a:fld>
            <a:endParaRPr lang="en-US" dirty="0"/>
          </a:p>
        </p:txBody>
      </p:sp>
    </p:spTree>
    <p:extLst>
      <p:ext uri="{BB962C8B-B14F-4D97-AF65-F5344CB8AC3E}">
        <p14:creationId xmlns:p14="http://schemas.microsoft.com/office/powerpoint/2010/main" val="35844365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5104" y="522515"/>
            <a:ext cx="10058400" cy="876294"/>
          </a:xfrm>
        </p:spPr>
        <p:txBody>
          <a:bodyPr>
            <a:normAutofit fontScale="90000"/>
          </a:bodyPr>
          <a:lstStyle/>
          <a:p>
            <a:br>
              <a:rPr lang="en-US" sz="2700" b="1" dirty="0">
                <a:latin typeface="+mn-lt"/>
                <a:ea typeface="ＭＳ Ｐゴシック" charset="0"/>
                <a:cs typeface="ＭＳ Ｐゴシック" charset="0"/>
              </a:rPr>
            </a:br>
            <a:r>
              <a:rPr lang="en-US" sz="2700" b="1" dirty="0">
                <a:latin typeface="+mn-lt"/>
                <a:ea typeface="ＭＳ Ｐゴシック" charset="0"/>
                <a:cs typeface="ＭＳ Ｐゴシック" charset="0"/>
              </a:rPr>
              <a:t>FY23 </a:t>
            </a:r>
            <a:r>
              <a:rPr lang="en-US" sz="2700" b="1" dirty="0">
                <a:solidFill>
                  <a:schemeClr val="tx1"/>
                </a:solidFill>
                <a:latin typeface="+mn-lt"/>
                <a:ea typeface="ＭＳ Ｐゴシック" charset="0"/>
                <a:cs typeface="ＭＳ Ｐゴシック" charset="0"/>
              </a:rPr>
              <a:t>[</a:t>
            </a:r>
            <a:r>
              <a:rPr lang="en-US" sz="2700" b="1" dirty="0">
                <a:solidFill>
                  <a:schemeClr val="tx1"/>
                </a:solidFill>
                <a:ea typeface="ＭＳ Ｐゴシック" charset="0"/>
                <a:cs typeface="ＭＳ Ｐゴシック" charset="0"/>
              </a:rPr>
              <a:t>1 July 2022 - 30 June 2023]</a:t>
            </a:r>
            <a:br>
              <a:rPr lang="en-US" sz="2700" dirty="0">
                <a:solidFill>
                  <a:schemeClr val="tx1"/>
                </a:solidFill>
              </a:rPr>
            </a:br>
            <a:r>
              <a:rPr lang="en-US" sz="2700" b="1" dirty="0">
                <a:latin typeface="+mn-lt"/>
                <a:ea typeface="ＭＳ Ｐゴシック" charset="0"/>
                <a:cs typeface="ＭＳ Ｐゴシック" charset="0"/>
              </a:rPr>
              <a:t>Violations &amp; Enforcement Actions</a:t>
            </a:r>
            <a:br>
              <a:rPr lang="en-US" b="1" dirty="0">
                <a:latin typeface="+mn-lt"/>
                <a:ea typeface="ＭＳ Ｐゴシック" charset="0"/>
                <a:cs typeface="ＭＳ Ｐゴシック" charset="0"/>
              </a:rPr>
            </a:br>
            <a:endParaRPr lang="en-US" b="1" dirty="0">
              <a:solidFill>
                <a:srgbClr val="C00000"/>
              </a:solidFill>
              <a:latin typeface="+mn-lt"/>
            </a:endParaRPr>
          </a:p>
        </p:txBody>
      </p:sp>
      <p:pic>
        <p:nvPicPr>
          <p:cNvPr id="11" name="Content Placeholder 10">
            <a:extLst>
              <a:ext uri="{FF2B5EF4-FFF2-40B4-BE49-F238E27FC236}">
                <a16:creationId xmlns:a16="http://schemas.microsoft.com/office/drawing/2014/main" id="{75937309-CDC7-E455-C32C-6938FA623327}"/>
              </a:ext>
            </a:extLst>
          </p:cNvPr>
          <p:cNvPicPr>
            <a:picLocks noGrp="1" noChangeAspect="1"/>
          </p:cNvPicPr>
          <p:nvPr>
            <p:ph sz="half" idx="2"/>
          </p:nvPr>
        </p:nvPicPr>
        <p:blipFill>
          <a:blip r:embed="rId3"/>
          <a:stretch>
            <a:fillRect/>
          </a:stretch>
        </p:blipFill>
        <p:spPr>
          <a:xfrm>
            <a:off x="489467" y="1678075"/>
            <a:ext cx="5714837" cy="4395486"/>
          </a:xfrm>
          <a:prstGeom prst="rect">
            <a:avLst/>
          </a:prstGeom>
        </p:spPr>
      </p:pic>
      <p:sp>
        <p:nvSpPr>
          <p:cNvPr id="6" name="Text Placeholder 5"/>
          <p:cNvSpPr>
            <a:spLocks noGrp="1"/>
          </p:cNvSpPr>
          <p:nvPr>
            <p:ph type="body" sz="quarter" idx="3"/>
          </p:nvPr>
        </p:nvSpPr>
        <p:spPr>
          <a:xfrm>
            <a:off x="6095998" y="1678075"/>
            <a:ext cx="5649914" cy="823912"/>
          </a:xfrm>
        </p:spPr>
        <p:txBody>
          <a:bodyPr>
            <a:normAutofit/>
          </a:bodyPr>
          <a:lstStyle/>
          <a:p>
            <a:pPr algn="ctr"/>
            <a:r>
              <a:rPr lang="en-US" b="1" dirty="0"/>
              <a:t>Actions for Non-Compliance</a:t>
            </a:r>
          </a:p>
        </p:txBody>
      </p:sp>
      <p:sp>
        <p:nvSpPr>
          <p:cNvPr id="4" name="Content Placeholder 3"/>
          <p:cNvSpPr>
            <a:spLocks noGrp="1"/>
          </p:cNvSpPr>
          <p:nvPr>
            <p:ph sz="quarter" idx="4"/>
          </p:nvPr>
        </p:nvSpPr>
        <p:spPr>
          <a:xfrm>
            <a:off x="6483981" y="2781253"/>
            <a:ext cx="4873947" cy="2788531"/>
          </a:xfrm>
        </p:spPr>
        <p:txBody>
          <a:bodyPr>
            <a:normAutofit/>
          </a:bodyPr>
          <a:lstStyle/>
          <a:p>
            <a:pPr marL="609600" indent="-609600"/>
            <a:r>
              <a:rPr lang="en-US" sz="2000" dirty="0">
                <a:ea typeface="ＭＳ Ｐゴシック" charset="0"/>
                <a:cs typeface="ＭＳ Ｐゴシック" charset="0"/>
              </a:rPr>
              <a:t>40 Unique Cases</a:t>
            </a:r>
          </a:p>
          <a:p>
            <a:pPr marL="838200" lvl="1" indent="-609600"/>
            <a:r>
              <a:rPr lang="en-US" sz="2000" dirty="0">
                <a:ea typeface="ＭＳ Ｐゴシック" charset="0"/>
                <a:cs typeface="ＭＳ Ｐゴシック" charset="0"/>
              </a:rPr>
              <a:t>Civil Penalties = $14,080</a:t>
            </a:r>
          </a:p>
          <a:p>
            <a:pPr marL="838200" lvl="1" indent="-609600"/>
            <a:r>
              <a:rPr lang="en-US" sz="2000" dirty="0">
                <a:ea typeface="ＭＳ Ｐゴシック" charset="0"/>
                <a:cs typeface="ＭＳ Ｐゴシック" charset="0"/>
              </a:rPr>
              <a:t>Stop Sale = 8</a:t>
            </a:r>
          </a:p>
          <a:p>
            <a:pPr marL="838200" lvl="1" indent="-609600"/>
            <a:r>
              <a:rPr lang="en-US" sz="2000" dirty="0">
                <a:ea typeface="ＭＳ Ｐゴシック" charset="0"/>
                <a:cs typeface="ＭＳ Ｐゴシック" charset="0"/>
              </a:rPr>
              <a:t>Other Actions = 1</a:t>
            </a:r>
          </a:p>
          <a:p>
            <a:pPr marL="1066800" lvl="2" indent="-609600"/>
            <a:r>
              <a:rPr lang="en-US" sz="2000" dirty="0">
                <a:ea typeface="ＭＳ Ｐゴシック" charset="0"/>
                <a:cs typeface="ＭＳ Ｐゴシック" charset="0"/>
              </a:rPr>
              <a:t>Letter of Caution</a:t>
            </a:r>
          </a:p>
          <a:p>
            <a:pPr marL="1066800" lvl="2" indent="-609600"/>
            <a:r>
              <a:rPr lang="en-US" sz="2000" dirty="0">
                <a:ea typeface="ＭＳ Ｐゴシック" charset="0"/>
                <a:cs typeface="ＭＳ Ｐゴシック" charset="0"/>
              </a:rPr>
              <a:t>Advisory Letter</a:t>
            </a:r>
          </a:p>
          <a:p>
            <a:pPr marL="0" indent="0">
              <a:buNone/>
            </a:pPr>
            <a:endParaRPr lang="en-US" sz="2800" dirty="0">
              <a:ea typeface="ＭＳ Ｐゴシック" charset="0"/>
              <a:cs typeface="ＭＳ Ｐゴシック" charset="0"/>
            </a:endParaRPr>
          </a:p>
          <a:p>
            <a:endParaRPr lang="en-US" sz="2800" dirty="0"/>
          </a:p>
        </p:txBody>
      </p:sp>
      <p:sp>
        <p:nvSpPr>
          <p:cNvPr id="8" name="Slide Number Placeholder 7"/>
          <p:cNvSpPr>
            <a:spLocks noGrp="1"/>
          </p:cNvSpPr>
          <p:nvPr>
            <p:ph type="sldNum" sz="quarter" idx="12"/>
          </p:nvPr>
        </p:nvSpPr>
        <p:spPr/>
        <p:txBody>
          <a:bodyPr/>
          <a:lstStyle/>
          <a:p>
            <a:fld id="{F570B3D5-320C-44A2-81BF-BC1224605DE1}" type="slidenum">
              <a:rPr lang="en-US" smtClean="0"/>
              <a:t>7</a:t>
            </a:fld>
            <a:endParaRPr lang="en-US" dirty="0"/>
          </a:p>
        </p:txBody>
      </p:sp>
    </p:spTree>
    <p:extLst>
      <p:ext uri="{BB962C8B-B14F-4D97-AF65-F5344CB8AC3E}">
        <p14:creationId xmlns:p14="http://schemas.microsoft.com/office/powerpoint/2010/main" val="188005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E8B9BA-24C1-4E5A-9093-9889A9711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9C72BE9-6CCE-4BA0-86B7-77E743ED2E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665" y="640080"/>
            <a:ext cx="4017264"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536037B0-5738-4712-B214-7927C9134A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9781" y="806357"/>
            <a:ext cx="3685032"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 name="Slide Number Placeholder 3"/>
          <p:cNvSpPr>
            <a:spLocks noGrp="1"/>
          </p:cNvSpPr>
          <p:nvPr>
            <p:ph type="sldNum" sz="quarter" idx="12"/>
          </p:nvPr>
        </p:nvSpPr>
        <p:spPr>
          <a:xfrm>
            <a:off x="11601827" y="6266152"/>
            <a:ext cx="365760" cy="365760"/>
          </a:xfrm>
        </p:spPr>
        <p:txBody>
          <a:bodyPr vert="horz" lIns="18288" tIns="45720" rIns="18288" bIns="45720" rtlCol="0" anchor="ctr">
            <a:normAutofit/>
          </a:bodyPr>
          <a:lstStyle/>
          <a:p>
            <a:pPr>
              <a:lnSpc>
                <a:spcPct val="90000"/>
              </a:lnSpc>
              <a:spcAft>
                <a:spcPts val="600"/>
              </a:spcAft>
            </a:pPr>
            <a:fld id="{F570B3D5-320C-44A2-81BF-BC1224605DE1}" type="slidenum">
              <a:rPr lang="en-US" smtClean="0"/>
              <a:pPr>
                <a:lnSpc>
                  <a:spcPct val="90000"/>
                </a:lnSpc>
                <a:spcAft>
                  <a:spcPts val="600"/>
                </a:spcAft>
              </a:pPr>
              <a:t>8</a:t>
            </a:fld>
            <a:endParaRPr lang="en-US" dirty="0"/>
          </a:p>
        </p:txBody>
      </p:sp>
      <p:graphicFrame>
        <p:nvGraphicFramePr>
          <p:cNvPr id="3" name="Diagram 2"/>
          <p:cNvGraphicFramePr/>
          <p:nvPr>
            <p:extLst>
              <p:ext uri="{D42A27DB-BD31-4B8C-83A1-F6EECF244321}">
                <p14:modId xmlns:p14="http://schemas.microsoft.com/office/powerpoint/2010/main" val="3502518260"/>
              </p:ext>
            </p:extLst>
          </p:nvPr>
        </p:nvGraphicFramePr>
        <p:xfrm>
          <a:off x="5476352" y="249199"/>
          <a:ext cx="6571622" cy="6151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B609609D-49D6-DD25-0F46-E96C42F8513E}"/>
              </a:ext>
            </a:extLst>
          </p:cNvPr>
          <p:cNvSpPr txBox="1"/>
          <p:nvPr/>
        </p:nvSpPr>
        <p:spPr>
          <a:xfrm>
            <a:off x="1029514" y="2152571"/>
            <a:ext cx="3479141" cy="2554545"/>
          </a:xfrm>
          <a:prstGeom prst="rect">
            <a:avLst/>
          </a:prstGeom>
          <a:noFill/>
        </p:spPr>
        <p:txBody>
          <a:bodyPr wrap="square">
            <a:spAutoFit/>
          </a:bodyPr>
          <a:lstStyle/>
          <a:p>
            <a:r>
              <a:rPr lang="en-US" sz="3200" b="1" dirty="0">
                <a:solidFill>
                  <a:srgbClr val="C00000"/>
                </a:solidFill>
              </a:rPr>
              <a:t>Read, </a:t>
            </a:r>
          </a:p>
          <a:p>
            <a:r>
              <a:rPr lang="en-US" sz="3200" b="1" dirty="0">
                <a:solidFill>
                  <a:srgbClr val="C00000"/>
                </a:solidFill>
              </a:rPr>
              <a:t>Understand, and,</a:t>
            </a:r>
          </a:p>
          <a:p>
            <a:r>
              <a:rPr lang="en-US" sz="3200" b="1" dirty="0">
                <a:solidFill>
                  <a:srgbClr val="C00000"/>
                </a:solidFill>
              </a:rPr>
              <a:t>Follow</a:t>
            </a:r>
          </a:p>
          <a:p>
            <a:r>
              <a:rPr lang="en-US" sz="3200" b="1" dirty="0">
                <a:solidFill>
                  <a:srgbClr val="C00000"/>
                </a:solidFill>
              </a:rPr>
              <a:t>the Act and Regulations!</a:t>
            </a:r>
          </a:p>
        </p:txBody>
      </p:sp>
    </p:spTree>
    <p:extLst>
      <p:ext uri="{BB962C8B-B14F-4D97-AF65-F5344CB8AC3E}">
        <p14:creationId xmlns:p14="http://schemas.microsoft.com/office/powerpoint/2010/main" val="330430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9862" y="369857"/>
            <a:ext cx="9931940" cy="1154097"/>
          </a:xfrm>
        </p:spPr>
        <p:txBody>
          <a:bodyPr>
            <a:noAutofit/>
          </a:bodyPr>
          <a:lstStyle/>
          <a:p>
            <a:pPr algn="ctr"/>
            <a:r>
              <a:rPr lang="en-US" b="1" dirty="0">
                <a:latin typeface="+mn-lt"/>
              </a:rPr>
              <a:t>Your right to appeal</a:t>
            </a:r>
            <a:endParaRPr lang="en-US" b="1" i="1" dirty="0">
              <a:latin typeface="+mn-lt"/>
            </a:endParaRPr>
          </a:p>
        </p:txBody>
      </p:sp>
      <p:sp>
        <p:nvSpPr>
          <p:cNvPr id="5" name="Text Placeholder 4"/>
          <p:cNvSpPr>
            <a:spLocks noGrp="1"/>
          </p:cNvSpPr>
          <p:nvPr>
            <p:ph type="body" idx="1"/>
          </p:nvPr>
        </p:nvSpPr>
        <p:spPr>
          <a:xfrm>
            <a:off x="924128" y="1804163"/>
            <a:ext cx="4717915" cy="650367"/>
          </a:xfrm>
        </p:spPr>
        <p:txBody>
          <a:bodyPr>
            <a:normAutofit fontScale="92500"/>
          </a:bodyPr>
          <a:lstStyle/>
          <a:p>
            <a:pPr algn="ctr"/>
            <a:r>
              <a:rPr lang="en-US" sz="2800" b="1" dirty="0">
                <a:solidFill>
                  <a:srgbClr val="C00000"/>
                </a:solidFill>
              </a:rPr>
              <a:t>Informal Fact Finding </a:t>
            </a:r>
          </a:p>
        </p:txBody>
      </p:sp>
      <p:sp>
        <p:nvSpPr>
          <p:cNvPr id="6" name="Content Placeholder 5"/>
          <p:cNvSpPr>
            <a:spLocks noGrp="1"/>
          </p:cNvSpPr>
          <p:nvPr>
            <p:ph sz="half" idx="2"/>
          </p:nvPr>
        </p:nvSpPr>
        <p:spPr>
          <a:xfrm>
            <a:off x="828675" y="2480150"/>
            <a:ext cx="5076014" cy="3558700"/>
          </a:xfrm>
          <a:prstGeom prst="rect">
            <a:avLst/>
          </a:prstGeom>
        </p:spPr>
        <p:txBody>
          <a:bodyPr>
            <a:noAutofit/>
          </a:bodyPr>
          <a:lstStyle/>
          <a:p>
            <a:r>
              <a:rPr lang="en-US" sz="2400" dirty="0"/>
              <a:t>Officer appointed by the Program Manager (Office of Pesticide Services)</a:t>
            </a:r>
          </a:p>
          <a:p>
            <a:r>
              <a:rPr lang="en-US" sz="2400" dirty="0"/>
              <a:t>Opportunity for respondent to offer additional information, ask questions</a:t>
            </a:r>
          </a:p>
          <a:p>
            <a:r>
              <a:rPr lang="en-US" sz="2400" dirty="0"/>
              <a:t>Officer is authorized to affirm, raise, lower, abate or negotiate a settlement</a:t>
            </a:r>
          </a:p>
          <a:p>
            <a:r>
              <a:rPr lang="en-US" sz="2400" dirty="0"/>
              <a:t>Decision can be appealed to Formal Hearing</a:t>
            </a:r>
          </a:p>
        </p:txBody>
      </p:sp>
      <p:sp>
        <p:nvSpPr>
          <p:cNvPr id="7" name="Text Placeholder 6"/>
          <p:cNvSpPr>
            <a:spLocks noGrp="1"/>
          </p:cNvSpPr>
          <p:nvPr>
            <p:ph type="body" sz="quarter" idx="3"/>
          </p:nvPr>
        </p:nvSpPr>
        <p:spPr>
          <a:xfrm>
            <a:off x="6429376" y="1794147"/>
            <a:ext cx="4416964" cy="609600"/>
          </a:xfrm>
        </p:spPr>
        <p:txBody>
          <a:bodyPr>
            <a:normAutofit/>
          </a:bodyPr>
          <a:lstStyle/>
          <a:p>
            <a:pPr algn="ctr"/>
            <a:r>
              <a:rPr lang="en-US" sz="2800" b="1" dirty="0">
                <a:solidFill>
                  <a:srgbClr val="C00000"/>
                </a:solidFill>
              </a:rPr>
              <a:t>Formal Hearing</a:t>
            </a:r>
          </a:p>
        </p:txBody>
      </p:sp>
      <p:sp>
        <p:nvSpPr>
          <p:cNvPr id="8" name="Content Placeholder 7"/>
          <p:cNvSpPr>
            <a:spLocks noGrp="1"/>
          </p:cNvSpPr>
          <p:nvPr>
            <p:ph sz="quarter" idx="4"/>
          </p:nvPr>
        </p:nvSpPr>
        <p:spPr>
          <a:xfrm>
            <a:off x="6429376" y="2497980"/>
            <a:ext cx="4796343" cy="3657600"/>
          </a:xfrm>
          <a:prstGeom prst="rect">
            <a:avLst/>
          </a:prstGeom>
        </p:spPr>
        <p:txBody>
          <a:bodyPr>
            <a:normAutofit/>
          </a:bodyPr>
          <a:lstStyle/>
          <a:p>
            <a:r>
              <a:rPr lang="en-US" sz="2400" dirty="0"/>
              <a:t>Officer is Court appointed Attorney</a:t>
            </a:r>
          </a:p>
          <a:p>
            <a:r>
              <a:rPr lang="en-US" sz="2400" dirty="0"/>
              <a:t>Hears all relevant information and considers facts of all violations in the case</a:t>
            </a:r>
          </a:p>
          <a:p>
            <a:r>
              <a:rPr lang="en-US" sz="2400" dirty="0"/>
              <a:t>Makes recommendation to Board to affirm, raise, lower, abate or may recommend another outcome</a:t>
            </a:r>
          </a:p>
          <a:p>
            <a:endParaRPr lang="en-US" dirty="0"/>
          </a:p>
        </p:txBody>
      </p:sp>
      <p:sp>
        <p:nvSpPr>
          <p:cNvPr id="2" name="Slide Number Placeholder 1"/>
          <p:cNvSpPr>
            <a:spLocks noGrp="1"/>
          </p:cNvSpPr>
          <p:nvPr>
            <p:ph type="sldNum" sz="quarter" idx="12"/>
          </p:nvPr>
        </p:nvSpPr>
        <p:spPr/>
        <p:txBody>
          <a:bodyPr/>
          <a:lstStyle/>
          <a:p>
            <a:fld id="{F570B3D5-320C-44A2-81BF-BC1224605DE1}" type="slidenum">
              <a:rPr lang="en-US" smtClean="0"/>
              <a:t>9</a:t>
            </a:fld>
            <a:endParaRPr lang="en-US" dirty="0"/>
          </a:p>
        </p:txBody>
      </p:sp>
    </p:spTree>
    <p:extLst>
      <p:ext uri="{BB962C8B-B14F-4D97-AF65-F5344CB8AC3E}">
        <p14:creationId xmlns:p14="http://schemas.microsoft.com/office/powerpoint/2010/main" val="2189240417"/>
      </p:ext>
    </p:extLst>
  </p:cSld>
  <p:clrMapOvr>
    <a:masterClrMapping/>
  </p:clrMapOvr>
</p:sld>
</file>

<file path=ppt/theme/theme1.xml><?xml version="1.0" encoding="utf-8"?>
<a:theme xmlns:a="http://schemas.openxmlformats.org/drawingml/2006/main" name="Parcel">
  <a:themeElements>
    <a:clrScheme name="Custom 26">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5878"/>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TotalTime>14765</TotalTime>
  <Words>10940</Words>
  <Application>Microsoft Office PowerPoint</Application>
  <PresentationFormat>Widescreen</PresentationFormat>
  <Paragraphs>806</Paragraphs>
  <Slides>59</Slides>
  <Notes>45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59</vt:i4>
      </vt:variant>
    </vt:vector>
  </HeadingPairs>
  <TitlesOfParts>
    <vt:vector size="69" baseType="lpstr">
      <vt:lpstr>Arial</vt:lpstr>
      <vt:lpstr>Calibri</vt:lpstr>
      <vt:lpstr>Calibri Light</vt:lpstr>
      <vt:lpstr>Gill Sans MT</vt:lpstr>
      <vt:lpstr>PT Serif</vt:lpstr>
      <vt:lpstr>Symbol</vt:lpstr>
      <vt:lpstr>Times New Roman</vt:lpstr>
      <vt:lpstr>Wingdings</vt:lpstr>
      <vt:lpstr>Parcel</vt:lpstr>
      <vt:lpstr>Office Theme</vt:lpstr>
      <vt:lpstr>2023-2024  Pesticide Regulatory Update  </vt:lpstr>
      <vt:lpstr>Discussion points</vt:lpstr>
      <vt:lpstr>Regulating pesticides</vt:lpstr>
      <vt:lpstr>Ensuring Proper Use of Pesticides</vt:lpstr>
      <vt:lpstr>Inspections &amp; investigations</vt:lpstr>
      <vt:lpstr>Violations         Enforcement Actions</vt:lpstr>
      <vt:lpstr> FY23 [1 July 2022 - 30 June 2023] Violations &amp; Enforcement Actions </vt:lpstr>
      <vt:lpstr>PowerPoint Presentation</vt:lpstr>
      <vt:lpstr>Your right to appeal</vt:lpstr>
      <vt:lpstr>The Label is the Law</vt:lpstr>
      <vt:lpstr>The Label is the Law – “Pesticide Use”</vt:lpstr>
      <vt:lpstr>The Label…</vt:lpstr>
      <vt:lpstr> the pesticide Label the Intersect of ESA &amp; FIFRA </vt:lpstr>
      <vt:lpstr> </vt:lpstr>
      <vt:lpstr>Example Label Language</vt:lpstr>
      <vt:lpstr>Accessing ESPP Bulletins</vt:lpstr>
      <vt:lpstr>Finding Mitigation Requirements</vt:lpstr>
      <vt:lpstr>PowerPoint Presentation</vt:lpstr>
      <vt:lpstr>IMPORTANT! IMPORTANT!</vt:lpstr>
      <vt:lpstr>PowerPoint Presentation</vt:lpstr>
      <vt:lpstr>“To be used By Certified Applicators only”</vt:lpstr>
      <vt:lpstr>Pesticide Product Registration</vt:lpstr>
      <vt:lpstr>Storage</vt:lpstr>
      <vt:lpstr>Pesticide Collection Program</vt:lpstr>
      <vt:lpstr>2023 Pesticide Collection Program</vt:lpstr>
      <vt:lpstr>Plastic Pesticide Container Recycling</vt:lpstr>
      <vt:lpstr>Reporting Requirements: Accidents and Incidents*</vt:lpstr>
      <vt:lpstr>Reminder if you don’t tell us, we don’t know!</vt:lpstr>
      <vt:lpstr>REMINDER Credit For Recertification Course</vt:lpstr>
      <vt:lpstr>Protecting Pollinators  Voluntary Plan to Mitigate  the Risk of Pesticides  to Managed Pollinators</vt:lpstr>
      <vt:lpstr>Registered users</vt:lpstr>
      <vt:lpstr>Online services</vt:lpstr>
      <vt:lpstr>To access your online account</vt:lpstr>
      <vt:lpstr>        options for Testing</vt:lpstr>
      <vt:lpstr>Testing reminders</vt:lpstr>
      <vt:lpstr>Remote testing</vt:lpstr>
      <vt:lpstr> Spanish registered technician exam</vt:lpstr>
      <vt:lpstr> Coming soon…Bilingual Labeling </vt:lpstr>
      <vt:lpstr>COMMERCIAL APPLICATORS &amp; REGISTERED TECHNICIANS</vt:lpstr>
      <vt:lpstr>REMINDER Commercial Applicators&amp;  Registered Technicians</vt:lpstr>
      <vt:lpstr>Important </vt:lpstr>
      <vt:lpstr>Supervision Requirements: Registered Technicians</vt:lpstr>
      <vt:lpstr>Supervision Requirements: Training Registered Technicians</vt:lpstr>
      <vt:lpstr>Training Registered Technicians: Proof of Additional Category Specific Training</vt:lpstr>
      <vt:lpstr>REMINDER  Government Employees</vt:lpstr>
      <vt:lpstr>-Clarification- Volunteers Making Pesticide Applications</vt:lpstr>
      <vt:lpstr>Unmanned Aerial Vehicles (UAV) and Systems (UAS) Requirements</vt:lpstr>
      <vt:lpstr>REMINDER Pesticide Business Licenses</vt:lpstr>
      <vt:lpstr>Pesticide Fees: Non-Refundable and Non-Transferable</vt:lpstr>
      <vt:lpstr>Recordkeeping</vt:lpstr>
      <vt:lpstr>Recordkeeping elements</vt:lpstr>
      <vt:lpstr>If you don’t know…ask us!</vt:lpstr>
      <vt:lpstr>PRIVATE APPLICATORS</vt:lpstr>
      <vt:lpstr>REMINDER Private Applicator Certification</vt:lpstr>
      <vt:lpstr>Recordkeeping</vt:lpstr>
      <vt:lpstr>PowerPoint Presentation</vt:lpstr>
      <vt:lpstr>Federal Worker Protection Standard</vt:lpstr>
      <vt:lpstr>Free Worker Protection Standard Training</vt:lpstr>
      <vt:lpstr>If you don’t know…ask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2018-2019 Pesticide Regulatory Update</dc:title>
  <dc:creator>Fleeson, Liza (VDACS)</dc:creator>
  <cp:lastModifiedBy>Fleeson, Liza (VDACS)</cp:lastModifiedBy>
  <cp:revision>358</cp:revision>
  <cp:lastPrinted>2019-06-18T13:56:25Z</cp:lastPrinted>
  <dcterms:modified xsi:type="dcterms:W3CDTF">2023-11-13T20:35:15Z</dcterms:modified>
</cp:coreProperties>
</file>