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9" r:id="rId2"/>
  </p:sldIdLst>
  <p:sldSz cx="121920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ssett, Carolynn (VDACS)" initials="BC(" lastIdx="1" clrIdx="0">
    <p:extLst>
      <p:ext uri="{19B8F6BF-5375-455C-9EA6-DF929625EA0E}">
        <p15:presenceInfo xmlns:p15="http://schemas.microsoft.com/office/powerpoint/2012/main" userId="S-1-5-21-3102109963-2641124013-111641105-6955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1" d="100"/>
          <a:sy n="81" d="100"/>
        </p:scale>
        <p:origin x="12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496484"/>
            <a:ext cx="10363200" cy="3183467"/>
          </a:xfrm>
        </p:spPr>
        <p:txBody>
          <a:bodyPr anchor="b"/>
          <a:lstStyle>
            <a:lvl1pPr algn="ct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524000" y="4802717"/>
            <a:ext cx="91440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ECDFF2B-42E4-42EA-82C9-37E56934F920}" type="datetimeFigureOut">
              <a:rPr lang="en-US" smtClean="0"/>
              <a:t>5/24/2019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077D26-CB62-48BE-8421-9A3BAADD0D37}" type="slidenum">
              <a:rPr lang="en-US" smtClean="0"/>
              <a:t>‹#›</a:t>
            </a:fld>
            <a:endParaRPr lang="en-US"/>
          </a:p>
        </p:txBody>
      </p:sp>
    </p:spTree>
    <p:extLst>
      <p:ext uri="{BB962C8B-B14F-4D97-AF65-F5344CB8AC3E}">
        <p14:creationId xmlns:p14="http://schemas.microsoft.com/office/powerpoint/2010/main" val="4263835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CDFF2B-42E4-42EA-82C9-37E56934F920}" type="datetimeFigureOut">
              <a:rPr lang="en-US" smtClean="0"/>
              <a:t>5/24/2019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077D26-CB62-48BE-8421-9A3BAADD0D37}" type="slidenum">
              <a:rPr lang="en-US" smtClean="0"/>
              <a:t>‹#›</a:t>
            </a:fld>
            <a:endParaRPr lang="en-US"/>
          </a:p>
        </p:txBody>
      </p:sp>
    </p:spTree>
    <p:extLst>
      <p:ext uri="{BB962C8B-B14F-4D97-AF65-F5344CB8AC3E}">
        <p14:creationId xmlns:p14="http://schemas.microsoft.com/office/powerpoint/2010/main" val="3149079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486834"/>
            <a:ext cx="2628900"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486834"/>
            <a:ext cx="7734300" cy="77491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CDFF2B-42E4-42EA-82C9-37E56934F920}" type="datetimeFigureOut">
              <a:rPr lang="en-US" smtClean="0"/>
              <a:t>5/24/2019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077D26-CB62-48BE-8421-9A3BAADD0D37}" type="slidenum">
              <a:rPr lang="en-US" smtClean="0"/>
              <a:t>‹#›</a:t>
            </a:fld>
            <a:endParaRPr lang="en-US"/>
          </a:p>
        </p:txBody>
      </p:sp>
    </p:spTree>
    <p:extLst>
      <p:ext uri="{BB962C8B-B14F-4D97-AF65-F5344CB8AC3E}">
        <p14:creationId xmlns:p14="http://schemas.microsoft.com/office/powerpoint/2010/main" val="498488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ECDFF2B-42E4-42EA-82C9-37E56934F920}" type="datetimeFigureOut">
              <a:rPr lang="en-US" smtClean="0"/>
              <a:t>5/24/2019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077D26-CB62-48BE-8421-9A3BAADD0D37}" type="slidenum">
              <a:rPr lang="en-US" smtClean="0"/>
              <a:t>‹#›</a:t>
            </a:fld>
            <a:endParaRPr lang="en-US"/>
          </a:p>
        </p:txBody>
      </p:sp>
    </p:spTree>
    <p:extLst>
      <p:ext uri="{BB962C8B-B14F-4D97-AF65-F5344CB8AC3E}">
        <p14:creationId xmlns:p14="http://schemas.microsoft.com/office/powerpoint/2010/main" val="1454021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2279653"/>
            <a:ext cx="10515600" cy="3803649"/>
          </a:xfrm>
        </p:spPr>
        <p:txBody>
          <a:bodyPr anchor="b"/>
          <a:lstStyle>
            <a:lvl1pPr>
              <a:defRPr sz="8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6119286"/>
            <a:ext cx="10515600" cy="200024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ECDFF2B-42E4-42EA-82C9-37E56934F920}" type="datetimeFigureOut">
              <a:rPr lang="en-US" smtClean="0"/>
              <a:t>5/24/2019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077D26-CB62-48BE-8421-9A3BAADD0D37}" type="slidenum">
              <a:rPr lang="en-US" smtClean="0"/>
              <a:t>‹#›</a:t>
            </a:fld>
            <a:endParaRPr lang="en-US"/>
          </a:p>
        </p:txBody>
      </p:sp>
    </p:spTree>
    <p:extLst>
      <p:ext uri="{BB962C8B-B14F-4D97-AF65-F5344CB8AC3E}">
        <p14:creationId xmlns:p14="http://schemas.microsoft.com/office/powerpoint/2010/main" val="1109576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2434167"/>
            <a:ext cx="5181600" cy="5801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434167"/>
            <a:ext cx="5181600" cy="5801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ECDFF2B-42E4-42EA-82C9-37E56934F920}" type="datetimeFigureOut">
              <a:rPr lang="en-US" smtClean="0"/>
              <a:t>5/24/2019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077D26-CB62-48BE-8421-9A3BAADD0D37}" type="slidenum">
              <a:rPr lang="en-US" smtClean="0"/>
              <a:t>‹#›</a:t>
            </a:fld>
            <a:endParaRPr lang="en-US"/>
          </a:p>
        </p:txBody>
      </p:sp>
    </p:spTree>
    <p:extLst>
      <p:ext uri="{BB962C8B-B14F-4D97-AF65-F5344CB8AC3E}">
        <p14:creationId xmlns:p14="http://schemas.microsoft.com/office/powerpoint/2010/main" val="1622733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486836"/>
            <a:ext cx="10515600"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2241551"/>
            <a:ext cx="5157787"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smtClean="0"/>
              <a:t>Edit Master text styles</a:t>
            </a:r>
          </a:p>
        </p:txBody>
      </p:sp>
      <p:sp>
        <p:nvSpPr>
          <p:cNvPr id="4" name="Content Placeholder 3"/>
          <p:cNvSpPr>
            <a:spLocks noGrp="1"/>
          </p:cNvSpPr>
          <p:nvPr>
            <p:ph sz="half" idx="2"/>
          </p:nvPr>
        </p:nvSpPr>
        <p:spPr>
          <a:xfrm>
            <a:off x="839789" y="3340100"/>
            <a:ext cx="5157787" cy="4912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2241551"/>
            <a:ext cx="5183188"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smtClean="0"/>
              <a:t>Edit Master text styles</a:t>
            </a:r>
          </a:p>
        </p:txBody>
      </p:sp>
      <p:sp>
        <p:nvSpPr>
          <p:cNvPr id="6" name="Content Placeholder 5"/>
          <p:cNvSpPr>
            <a:spLocks noGrp="1"/>
          </p:cNvSpPr>
          <p:nvPr>
            <p:ph sz="quarter" idx="4"/>
          </p:nvPr>
        </p:nvSpPr>
        <p:spPr>
          <a:xfrm>
            <a:off x="6172201" y="3340100"/>
            <a:ext cx="5183188" cy="491278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ECDFF2B-42E4-42EA-82C9-37E56934F920}" type="datetimeFigureOut">
              <a:rPr lang="en-US" smtClean="0"/>
              <a:t>5/24/2019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077D26-CB62-48BE-8421-9A3BAADD0D37}" type="slidenum">
              <a:rPr lang="en-US" smtClean="0"/>
              <a:t>‹#›</a:t>
            </a:fld>
            <a:endParaRPr lang="en-US"/>
          </a:p>
        </p:txBody>
      </p:sp>
    </p:spTree>
    <p:extLst>
      <p:ext uri="{BB962C8B-B14F-4D97-AF65-F5344CB8AC3E}">
        <p14:creationId xmlns:p14="http://schemas.microsoft.com/office/powerpoint/2010/main" val="455121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ECDFF2B-42E4-42EA-82C9-37E56934F920}" type="datetimeFigureOut">
              <a:rPr lang="en-US" smtClean="0"/>
              <a:t>5/24/2019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077D26-CB62-48BE-8421-9A3BAADD0D37}" type="slidenum">
              <a:rPr lang="en-US" smtClean="0"/>
              <a:t>‹#›</a:t>
            </a:fld>
            <a:endParaRPr lang="en-US"/>
          </a:p>
        </p:txBody>
      </p:sp>
    </p:spTree>
    <p:extLst>
      <p:ext uri="{BB962C8B-B14F-4D97-AF65-F5344CB8AC3E}">
        <p14:creationId xmlns:p14="http://schemas.microsoft.com/office/powerpoint/2010/main" val="312960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CDFF2B-42E4-42EA-82C9-37E56934F920}" type="datetimeFigureOut">
              <a:rPr lang="en-US" smtClean="0"/>
              <a:t>5/24/2019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077D26-CB62-48BE-8421-9A3BAADD0D37}" type="slidenum">
              <a:rPr lang="en-US" smtClean="0"/>
              <a:t>‹#›</a:t>
            </a:fld>
            <a:endParaRPr lang="en-US"/>
          </a:p>
        </p:txBody>
      </p:sp>
    </p:spTree>
    <p:extLst>
      <p:ext uri="{BB962C8B-B14F-4D97-AF65-F5344CB8AC3E}">
        <p14:creationId xmlns:p14="http://schemas.microsoft.com/office/powerpoint/2010/main" val="3662770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en-US" smtClean="0"/>
              <a:t>Click to edit Master title style</a:t>
            </a:r>
            <a:endParaRPr lang="en-US" dirty="0"/>
          </a:p>
        </p:txBody>
      </p:sp>
      <p:sp>
        <p:nvSpPr>
          <p:cNvPr id="3" name="Content Placeholder 2"/>
          <p:cNvSpPr>
            <a:spLocks noGrp="1"/>
          </p:cNvSpPr>
          <p:nvPr>
            <p:ph idx="1"/>
          </p:nvPr>
        </p:nvSpPr>
        <p:spPr>
          <a:xfrm>
            <a:off x="5183188" y="1316569"/>
            <a:ext cx="617220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smtClean="0"/>
              <a:t>Edit Master text styles</a:t>
            </a:r>
          </a:p>
        </p:txBody>
      </p:sp>
      <p:sp>
        <p:nvSpPr>
          <p:cNvPr id="5" name="Date Placeholder 4"/>
          <p:cNvSpPr>
            <a:spLocks noGrp="1"/>
          </p:cNvSpPr>
          <p:nvPr>
            <p:ph type="dt" sz="half" idx="10"/>
          </p:nvPr>
        </p:nvSpPr>
        <p:spPr/>
        <p:txBody>
          <a:bodyPr/>
          <a:lstStyle/>
          <a:p>
            <a:fld id="{EECDFF2B-42E4-42EA-82C9-37E56934F920}" type="datetimeFigureOut">
              <a:rPr lang="en-US" smtClean="0"/>
              <a:t>5/24/2019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077D26-CB62-48BE-8421-9A3BAADD0D37}" type="slidenum">
              <a:rPr lang="en-US" smtClean="0"/>
              <a:t>‹#›</a:t>
            </a:fld>
            <a:endParaRPr lang="en-US"/>
          </a:p>
        </p:txBody>
      </p:sp>
    </p:spTree>
    <p:extLst>
      <p:ext uri="{BB962C8B-B14F-4D97-AF65-F5344CB8AC3E}">
        <p14:creationId xmlns:p14="http://schemas.microsoft.com/office/powerpoint/2010/main" val="3145102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1316569"/>
            <a:ext cx="6172200" cy="6498167"/>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smtClean="0"/>
              <a:t>Click icon to add picture</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smtClean="0"/>
              <a:t>Edit Master text styles</a:t>
            </a:r>
          </a:p>
        </p:txBody>
      </p:sp>
      <p:sp>
        <p:nvSpPr>
          <p:cNvPr id="5" name="Date Placeholder 4"/>
          <p:cNvSpPr>
            <a:spLocks noGrp="1"/>
          </p:cNvSpPr>
          <p:nvPr>
            <p:ph type="dt" sz="half" idx="10"/>
          </p:nvPr>
        </p:nvSpPr>
        <p:spPr/>
        <p:txBody>
          <a:bodyPr/>
          <a:lstStyle/>
          <a:p>
            <a:fld id="{EECDFF2B-42E4-42EA-82C9-37E56934F920}" type="datetimeFigureOut">
              <a:rPr lang="en-US" smtClean="0"/>
              <a:t>5/24/2019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077D26-CB62-48BE-8421-9A3BAADD0D37}" type="slidenum">
              <a:rPr lang="en-US" smtClean="0"/>
              <a:t>‹#›</a:t>
            </a:fld>
            <a:endParaRPr lang="en-US"/>
          </a:p>
        </p:txBody>
      </p:sp>
    </p:spTree>
    <p:extLst>
      <p:ext uri="{BB962C8B-B14F-4D97-AF65-F5344CB8AC3E}">
        <p14:creationId xmlns:p14="http://schemas.microsoft.com/office/powerpoint/2010/main" val="3825251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6836"/>
            <a:ext cx="10515600"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2434167"/>
            <a:ext cx="10515600" cy="580178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8475136"/>
            <a:ext cx="2743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EECDFF2B-42E4-42EA-82C9-37E56934F920}" type="datetimeFigureOut">
              <a:rPr lang="en-US" smtClean="0"/>
              <a:t>5/24/2019</a:t>
            </a:fld>
            <a:endParaRPr lang="en-US"/>
          </a:p>
        </p:txBody>
      </p:sp>
      <p:sp>
        <p:nvSpPr>
          <p:cNvPr id="5" name="Footer Placeholder 4"/>
          <p:cNvSpPr>
            <a:spLocks noGrp="1"/>
          </p:cNvSpPr>
          <p:nvPr>
            <p:ph type="ftr" sz="quarter" idx="3"/>
          </p:nvPr>
        </p:nvSpPr>
        <p:spPr>
          <a:xfrm>
            <a:off x="4038600" y="8475136"/>
            <a:ext cx="41148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8475136"/>
            <a:ext cx="2743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65077D26-CB62-48BE-8421-9A3BAADD0D37}" type="slidenum">
              <a:rPr lang="en-US" smtClean="0"/>
              <a:t>‹#›</a:t>
            </a:fld>
            <a:endParaRPr lang="en-US"/>
          </a:p>
        </p:txBody>
      </p:sp>
    </p:spTree>
    <p:extLst>
      <p:ext uri="{BB962C8B-B14F-4D97-AF65-F5344CB8AC3E}">
        <p14:creationId xmlns:p14="http://schemas.microsoft.com/office/powerpoint/2010/main" val="41209578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abby.sage@vdacs.virginia.gov" TargetMode="External"/><Relationship Id="rId3" Type="http://schemas.openxmlformats.org/officeDocument/2006/relationships/hyperlink" Target="https://agview.com/login" TargetMode="External"/><Relationship Id="rId7" Type="http://schemas.openxmlformats.org/officeDocument/2006/relationships/hyperlink" Target="mailto:brandy.connelly@vdacs.virginia.gov" TargetMode="External"/><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hyperlink" Target="mailto:richard.odom@vdacs.virginia.gov" TargetMode="External"/><Relationship Id="rId5" Type="http://schemas.openxmlformats.org/officeDocument/2006/relationships/hyperlink" Target="https://www.statevet.com/" TargetMode="External"/><Relationship Id="rId4" Type="http://schemas.openxmlformats.org/officeDocument/2006/relationships/hyperlink" Target="https://www.globalvetlink.com/products/healthlin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33881" y="702113"/>
            <a:ext cx="10872064" cy="39922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62560" tIns="81280" rIns="162560" bIns="81280" numCol="1" spcCol="0" rtlCol="0" fromWordArt="0" anchor="ctr" anchorCtr="0" forceAA="0" compatLnSpc="1">
            <a:prstTxWarp prst="textNoShape">
              <a:avLst/>
            </a:prstTxWarp>
            <a:noAutofit/>
          </a:bodyPr>
          <a:lstStyle/>
          <a:p>
            <a:pPr algn="ctr"/>
            <a:endParaRPr lang="en-US" sz="3200" dirty="0"/>
          </a:p>
        </p:txBody>
      </p:sp>
      <p:sp>
        <p:nvSpPr>
          <p:cNvPr id="8" name="Rectangle 7"/>
          <p:cNvSpPr/>
          <p:nvPr/>
        </p:nvSpPr>
        <p:spPr>
          <a:xfrm>
            <a:off x="662781" y="702112"/>
            <a:ext cx="10843164" cy="107458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62560" tIns="81280" rIns="162560" bIns="81280" numCol="1" spcCol="0" rtlCol="0" fromWordArt="0" anchor="ctr" anchorCtr="0" forceAA="0" compatLnSpc="1">
            <a:prstTxWarp prst="textNoShape">
              <a:avLst/>
            </a:prstTxWarp>
            <a:noAutofit/>
          </a:bodyPr>
          <a:lstStyle/>
          <a:p>
            <a:r>
              <a:rPr lang="en-US" sz="2844" dirty="0">
                <a:solidFill>
                  <a:schemeClr val="bg2">
                    <a:lumMod val="50000"/>
                  </a:schemeClr>
                </a:solidFill>
              </a:rPr>
              <a:t>Virginia Animal Entry Permit System</a:t>
            </a:r>
            <a:endParaRPr lang="en-US" sz="2844"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780" y="1911279"/>
            <a:ext cx="3663035" cy="2277254"/>
          </a:xfrm>
          <a:prstGeom prst="rect">
            <a:avLst/>
          </a:prstGeom>
        </p:spPr>
      </p:pic>
      <p:sp>
        <p:nvSpPr>
          <p:cNvPr id="10" name="TextBox 9"/>
          <p:cNvSpPr txBox="1"/>
          <p:nvPr/>
        </p:nvSpPr>
        <p:spPr>
          <a:xfrm>
            <a:off x="4659923" y="2098618"/>
            <a:ext cx="6846022" cy="2062103"/>
          </a:xfrm>
          <a:prstGeom prst="rect">
            <a:avLst/>
          </a:prstGeom>
          <a:noFill/>
        </p:spPr>
        <p:txBody>
          <a:bodyPr wrap="square" rtlCol="0">
            <a:spAutoFit/>
          </a:bodyPr>
          <a:lstStyle/>
          <a:p>
            <a:r>
              <a:rPr lang="en-US" sz="1600" dirty="0"/>
              <a:t>Beginning June 1, 2019,  accredited veterinarians responsible for certifying the health status of cattle, bison and other bovines being shipped to the Commonwealth of Virginia must obtain an entry permit. An online animal entry permit system is available at no cost for accredited veterinarians to submit required information and obtain an entry permit. Alternatively, veterinarians may submit an electronic Certificate of Veterinary Inspection (</a:t>
            </a:r>
            <a:r>
              <a:rPr lang="en-US" sz="1600" dirty="0" err="1"/>
              <a:t>eCVI</a:t>
            </a:r>
            <a:r>
              <a:rPr lang="en-US" sz="1600" dirty="0"/>
              <a:t>) from an approved commercial application. Currently, only </a:t>
            </a:r>
            <a:r>
              <a:rPr lang="en-US" sz="1600" dirty="0" err="1"/>
              <a:t>eCVI</a:t>
            </a:r>
            <a:r>
              <a:rPr lang="en-US" sz="1600" dirty="0"/>
              <a:t> submissions from </a:t>
            </a:r>
            <a:r>
              <a:rPr lang="en-US" sz="1600" dirty="0" err="1">
                <a:hlinkClick r:id="rId3"/>
              </a:rPr>
              <a:t>AgView</a:t>
            </a:r>
            <a:r>
              <a:rPr lang="en-US" sz="1600" dirty="0"/>
              <a:t> or </a:t>
            </a:r>
            <a:r>
              <a:rPr lang="en-US" sz="1600" dirty="0">
                <a:hlinkClick r:id="rId4"/>
              </a:rPr>
              <a:t>Global </a:t>
            </a:r>
            <a:r>
              <a:rPr lang="en-US" sz="1600" dirty="0" err="1">
                <a:hlinkClick r:id="rId4"/>
              </a:rPr>
              <a:t>VetLink</a:t>
            </a:r>
            <a:r>
              <a:rPr lang="en-US" sz="1600" dirty="0">
                <a:hlinkClick r:id="rId4"/>
              </a:rPr>
              <a:t> </a:t>
            </a:r>
            <a:r>
              <a:rPr lang="en-US" sz="1600" dirty="0"/>
              <a:t>are approved. Additional information is provided below</a:t>
            </a:r>
            <a:endParaRPr lang="en-US" sz="1600" dirty="0">
              <a:solidFill>
                <a:schemeClr val="bg2">
                  <a:lumMod val="50000"/>
                </a:schemeClr>
              </a:solidFill>
            </a:endParaRPr>
          </a:p>
        </p:txBody>
      </p:sp>
      <p:sp>
        <p:nvSpPr>
          <p:cNvPr id="11" name="TextBox 10"/>
          <p:cNvSpPr txBox="1"/>
          <p:nvPr/>
        </p:nvSpPr>
        <p:spPr>
          <a:xfrm>
            <a:off x="633880" y="4412973"/>
            <a:ext cx="10677586" cy="3139321"/>
          </a:xfrm>
          <a:prstGeom prst="rect">
            <a:avLst/>
          </a:prstGeom>
          <a:noFill/>
        </p:spPr>
        <p:txBody>
          <a:bodyPr wrap="square" rtlCol="0">
            <a:spAutoFit/>
          </a:bodyPr>
          <a:lstStyle/>
          <a:p>
            <a:pPr marL="508006" indent="-508006">
              <a:spcAft>
                <a:spcPts val="600"/>
              </a:spcAft>
              <a:buFont typeface="Arial" panose="020B0604020202020204" pitchFamily="34" charset="0"/>
              <a:buChar char="•"/>
            </a:pPr>
            <a:r>
              <a:rPr lang="en-US" sz="1400" dirty="0"/>
              <a:t>There is no cost </a:t>
            </a:r>
            <a:r>
              <a:rPr lang="en-US" sz="1400" dirty="0" smtClean="0"/>
              <a:t>to use the Virginia Animal Entry Permit system.</a:t>
            </a:r>
            <a:endParaRPr lang="en-US" sz="1400" dirty="0"/>
          </a:p>
          <a:p>
            <a:pPr marL="508006" indent="-508006">
              <a:spcAft>
                <a:spcPts val="600"/>
              </a:spcAft>
              <a:buFont typeface="Arial" panose="020B0604020202020204" pitchFamily="34" charset="0"/>
              <a:buChar char="•"/>
            </a:pPr>
            <a:r>
              <a:rPr lang="en-US" sz="1400" dirty="0"/>
              <a:t>At present, a</a:t>
            </a:r>
            <a:r>
              <a:rPr lang="en-US" sz="1400" dirty="0" smtClean="0"/>
              <a:t> </a:t>
            </a:r>
            <a:r>
              <a:rPr lang="en-US" sz="1400" dirty="0"/>
              <a:t>permit </a:t>
            </a:r>
            <a:r>
              <a:rPr lang="en-US" sz="1400" dirty="0" smtClean="0"/>
              <a:t>is required only </a:t>
            </a:r>
            <a:r>
              <a:rPr lang="en-US" sz="1400" dirty="0"/>
              <a:t>for </a:t>
            </a:r>
            <a:r>
              <a:rPr lang="en-US" sz="1400" b="1" dirty="0"/>
              <a:t>CATTLE</a:t>
            </a:r>
            <a:r>
              <a:rPr lang="en-US" sz="1400" dirty="0"/>
              <a:t> being </a:t>
            </a:r>
            <a:r>
              <a:rPr lang="en-US" sz="1400" b="1" dirty="0"/>
              <a:t>IMPORTED</a:t>
            </a:r>
            <a:r>
              <a:rPr lang="en-US" sz="1400" dirty="0"/>
              <a:t> to Virginia.</a:t>
            </a:r>
          </a:p>
          <a:p>
            <a:pPr marL="508006" indent="-508006">
              <a:spcAft>
                <a:spcPts val="600"/>
              </a:spcAft>
              <a:buFont typeface="Arial" panose="020B0604020202020204" pitchFamily="34" charset="0"/>
              <a:buChar char="•"/>
            </a:pPr>
            <a:r>
              <a:rPr lang="en-US" sz="1400" dirty="0"/>
              <a:t>Accredited (Type 2) veterinarians</a:t>
            </a:r>
            <a:r>
              <a:rPr lang="en-US" sz="1400" dirty="0" smtClean="0"/>
              <a:t>, please </a:t>
            </a:r>
            <a:r>
              <a:rPr lang="en-US" sz="1400" dirty="0"/>
              <a:t>go to </a:t>
            </a:r>
            <a:r>
              <a:rPr lang="en-US" sz="1400" dirty="0" smtClean="0">
                <a:hlinkClick r:id="rId5"/>
              </a:rPr>
              <a:t>https://www.statevet.com/</a:t>
            </a:r>
            <a:r>
              <a:rPr lang="en-US" sz="1400" dirty="0" smtClean="0"/>
              <a:t> </a:t>
            </a:r>
            <a:r>
              <a:rPr lang="en-US" sz="1400" dirty="0"/>
              <a:t>to signup for an </a:t>
            </a:r>
            <a:r>
              <a:rPr lang="en-US" sz="1400" dirty="0" smtClean="0"/>
              <a:t>account. Once approved by our staff, you will be able to log-in and create an entry permit.</a:t>
            </a:r>
            <a:endParaRPr lang="en-US" sz="1400" dirty="0"/>
          </a:p>
          <a:p>
            <a:pPr marL="508006" indent="-508006">
              <a:spcAft>
                <a:spcPts val="600"/>
              </a:spcAft>
              <a:buFont typeface="Arial" panose="020B0604020202020204" pitchFamily="34" charset="0"/>
              <a:buChar char="•"/>
            </a:pPr>
            <a:r>
              <a:rPr lang="en-US" sz="1400" dirty="0" smtClean="0"/>
              <a:t>An electronic copy (PDF format) </a:t>
            </a:r>
            <a:r>
              <a:rPr lang="en-US" sz="1400" dirty="0"/>
              <a:t>of </a:t>
            </a:r>
            <a:r>
              <a:rPr lang="en-US" sz="1400" dirty="0" smtClean="0"/>
              <a:t>the entry permit will be available once the application is complete and submitted. </a:t>
            </a:r>
            <a:r>
              <a:rPr lang="en-US" sz="1400" dirty="0"/>
              <a:t>Please </a:t>
            </a:r>
            <a:r>
              <a:rPr lang="en-US" sz="1400" u="sng" dirty="0"/>
              <a:t>do not </a:t>
            </a:r>
            <a:r>
              <a:rPr lang="en-US" sz="1400" dirty="0"/>
              <a:t>send this document to us; as soon as the permit is </a:t>
            </a:r>
            <a:r>
              <a:rPr lang="en-US" sz="1400" dirty="0" smtClean="0"/>
              <a:t>submitted online </a:t>
            </a:r>
            <a:r>
              <a:rPr lang="en-US" sz="1400" dirty="0"/>
              <a:t>the information will be transferred to our office electronically.</a:t>
            </a:r>
          </a:p>
          <a:p>
            <a:pPr marL="508006" indent="-508006">
              <a:spcAft>
                <a:spcPts val="600"/>
              </a:spcAft>
              <a:buFont typeface="Arial" panose="020B0604020202020204" pitchFamily="34" charset="0"/>
              <a:buChar char="•"/>
            </a:pPr>
            <a:r>
              <a:rPr lang="en-US" sz="1400" dirty="0"/>
              <a:t>This information will also be sent to the </a:t>
            </a:r>
            <a:r>
              <a:rPr lang="en-US" sz="1400" dirty="0" smtClean="0"/>
              <a:t>State Veterinarian’s Office in the state </a:t>
            </a:r>
            <a:r>
              <a:rPr lang="en-US" sz="1400" dirty="0"/>
              <a:t>of origin. If you have concerns about this process in your state, please contact your state </a:t>
            </a:r>
            <a:r>
              <a:rPr lang="en-US" sz="1400" dirty="0" smtClean="0"/>
              <a:t>veterinarian to see if a paper CVI is still required.</a:t>
            </a:r>
            <a:endParaRPr lang="en-US" sz="1400" dirty="0"/>
          </a:p>
          <a:p>
            <a:pPr marL="508006" indent="-508006">
              <a:spcAft>
                <a:spcPts val="600"/>
              </a:spcAft>
              <a:buFont typeface="Arial" panose="020B0604020202020204" pitchFamily="34" charset="0"/>
              <a:buChar char="•"/>
            </a:pPr>
            <a:r>
              <a:rPr lang="en-US" sz="1400" dirty="0" smtClean="0"/>
              <a:t>Virginia </a:t>
            </a:r>
            <a:r>
              <a:rPr lang="en-US" sz="1400" dirty="0"/>
              <a:t>requires individual official identification for all cattle, except beef feeder cattle under 18 months of age. Official identification means an 840-series (electronic </a:t>
            </a:r>
            <a:r>
              <a:rPr lang="en-US" sz="1400" dirty="0" smtClean="0"/>
              <a:t>RFID tags highly </a:t>
            </a:r>
            <a:r>
              <a:rPr lang="en-US" sz="1400" dirty="0"/>
              <a:t>preferred) or USDA metal ear tag (orange brucellosis or silver </a:t>
            </a:r>
            <a:r>
              <a:rPr lang="en-US" sz="1400" dirty="0" err="1"/>
              <a:t>brite</a:t>
            </a:r>
            <a:r>
              <a:rPr lang="en-US" sz="1400" dirty="0"/>
              <a:t> tag). Brands, tattoos or other types of identification are not considered official ID in Virginia.</a:t>
            </a:r>
          </a:p>
          <a:p>
            <a:pPr marL="508006" indent="-508006">
              <a:spcAft>
                <a:spcPts val="300"/>
              </a:spcAft>
              <a:buFont typeface="Arial" panose="020B0604020202020204" pitchFamily="34" charset="0"/>
              <a:buChar char="•"/>
            </a:pPr>
            <a:r>
              <a:rPr lang="en-US" sz="1400" dirty="0"/>
              <a:t>If you have questions or </a:t>
            </a:r>
            <a:r>
              <a:rPr lang="en-US" sz="1400" dirty="0" smtClean="0"/>
              <a:t>need assistance </a:t>
            </a:r>
            <a:r>
              <a:rPr lang="en-US" sz="1400" dirty="0"/>
              <a:t>using the </a:t>
            </a:r>
            <a:r>
              <a:rPr lang="en-US" sz="1400" dirty="0" smtClean="0"/>
              <a:t>permit system</a:t>
            </a:r>
            <a:r>
              <a:rPr lang="en-US" sz="1400" dirty="0"/>
              <a:t>, please contact us Monday-Friday, 8:00am to </a:t>
            </a:r>
            <a:r>
              <a:rPr lang="en-US" sz="1400" dirty="0" smtClean="0"/>
              <a:t>4:00pm </a:t>
            </a:r>
            <a:r>
              <a:rPr lang="en-US" sz="1400" dirty="0"/>
              <a:t>EST</a:t>
            </a:r>
            <a:r>
              <a:rPr lang="en-US" sz="1400" dirty="0" smtClean="0"/>
              <a:t>.</a:t>
            </a:r>
            <a:endParaRPr lang="en-US" sz="1400" dirty="0"/>
          </a:p>
        </p:txBody>
      </p:sp>
      <p:graphicFrame>
        <p:nvGraphicFramePr>
          <p:cNvPr id="12" name="Table 11"/>
          <p:cNvGraphicFramePr>
            <a:graphicFrameLocks noGrp="1"/>
          </p:cNvGraphicFramePr>
          <p:nvPr>
            <p:extLst>
              <p:ext uri="{D42A27DB-BD31-4B8C-83A1-F6EECF244321}">
                <p14:modId xmlns:p14="http://schemas.microsoft.com/office/powerpoint/2010/main" val="2080806074"/>
              </p:ext>
            </p:extLst>
          </p:nvPr>
        </p:nvGraphicFramePr>
        <p:xfrm>
          <a:off x="1376159" y="7744882"/>
          <a:ext cx="9935307" cy="914400"/>
        </p:xfrm>
        <a:graphic>
          <a:graphicData uri="http://schemas.openxmlformats.org/drawingml/2006/table">
            <a:tbl>
              <a:tblPr firstRow="1" bandRow="1">
                <a:tableStyleId>{2D5ABB26-0587-4C30-8999-92F81FD0307C}</a:tableStyleId>
              </a:tblPr>
              <a:tblGrid>
                <a:gridCol w="3311769">
                  <a:extLst>
                    <a:ext uri="{9D8B030D-6E8A-4147-A177-3AD203B41FA5}">
                      <a16:colId xmlns:a16="http://schemas.microsoft.com/office/drawing/2014/main" val="330438263"/>
                    </a:ext>
                  </a:extLst>
                </a:gridCol>
                <a:gridCol w="3311769">
                  <a:extLst>
                    <a:ext uri="{9D8B030D-6E8A-4147-A177-3AD203B41FA5}">
                      <a16:colId xmlns:a16="http://schemas.microsoft.com/office/drawing/2014/main" val="3297450005"/>
                    </a:ext>
                  </a:extLst>
                </a:gridCol>
                <a:gridCol w="3311769">
                  <a:extLst>
                    <a:ext uri="{9D8B030D-6E8A-4147-A177-3AD203B41FA5}">
                      <a16:colId xmlns:a16="http://schemas.microsoft.com/office/drawing/2014/main" val="58768606"/>
                    </a:ext>
                  </a:extLst>
                </a:gridCol>
              </a:tblGrid>
              <a:tr h="276605">
                <a:tc>
                  <a:txBody>
                    <a:bodyPr/>
                    <a:lstStyle/>
                    <a:p>
                      <a:r>
                        <a:rPr lang="en-US" sz="1400" dirty="0" smtClean="0"/>
                        <a:t>Rick Odom</a:t>
                      </a:r>
                      <a:endParaRPr lang="en-US" sz="1400" dirty="0"/>
                    </a:p>
                  </a:txBody>
                  <a:tcPr/>
                </a:tc>
                <a:tc>
                  <a:txBody>
                    <a:bodyPr/>
                    <a:lstStyle/>
                    <a:p>
                      <a:r>
                        <a:rPr lang="en-US" sz="1400" dirty="0" smtClean="0"/>
                        <a:t>Brandy</a:t>
                      </a:r>
                      <a:r>
                        <a:rPr lang="en-US" sz="1400" baseline="0" dirty="0" smtClean="0"/>
                        <a:t> Connelly</a:t>
                      </a:r>
                      <a:endParaRPr lang="en-US" sz="1400" dirty="0"/>
                    </a:p>
                  </a:txBody>
                  <a:tcPr/>
                </a:tc>
                <a:tc>
                  <a:txBody>
                    <a:bodyPr/>
                    <a:lstStyle/>
                    <a:p>
                      <a:r>
                        <a:rPr lang="en-US" sz="1400" dirty="0" smtClean="0"/>
                        <a:t>Dr.</a:t>
                      </a:r>
                      <a:r>
                        <a:rPr lang="en-US" sz="1400" baseline="0" dirty="0" smtClean="0"/>
                        <a:t> Abby Sage</a:t>
                      </a:r>
                      <a:endParaRPr lang="en-US" sz="1400" dirty="0"/>
                    </a:p>
                  </a:txBody>
                  <a:tcPr/>
                </a:tc>
                <a:extLst>
                  <a:ext uri="{0D108BD9-81ED-4DB2-BD59-A6C34878D82A}">
                    <a16:rowId xmlns:a16="http://schemas.microsoft.com/office/drawing/2014/main" val="2655940363"/>
                  </a:ext>
                </a:extLst>
              </a:tr>
              <a:tr h="276605">
                <a:tc>
                  <a:txBody>
                    <a:bodyPr/>
                    <a:lstStyle/>
                    <a:p>
                      <a:r>
                        <a:rPr lang="en-US" sz="1400" dirty="0" smtClean="0"/>
                        <a:t>804.692.0600</a:t>
                      </a:r>
                      <a:endParaRPr lang="en-US" sz="1400" dirty="0"/>
                    </a:p>
                  </a:txBody>
                  <a:tcPr/>
                </a:tc>
                <a:tc>
                  <a:txBody>
                    <a:bodyPr/>
                    <a:lstStyle/>
                    <a:p>
                      <a:r>
                        <a:rPr lang="en-US" sz="1400" dirty="0" smtClean="0"/>
                        <a:t>804.786.2483</a:t>
                      </a:r>
                      <a:endParaRPr lang="en-US" sz="1400" dirty="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400" dirty="0" smtClean="0"/>
                        <a:t>804.786.2483</a:t>
                      </a:r>
                      <a:endParaRPr lang="en-US" sz="1400" dirty="0" smtClean="0"/>
                    </a:p>
                  </a:txBody>
                  <a:tcPr/>
                </a:tc>
                <a:extLst>
                  <a:ext uri="{0D108BD9-81ED-4DB2-BD59-A6C34878D82A}">
                    <a16:rowId xmlns:a16="http://schemas.microsoft.com/office/drawing/2014/main" val="3959651213"/>
                  </a:ext>
                </a:extLst>
              </a:tr>
              <a:tr h="276605">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400" dirty="0" smtClean="0">
                          <a:hlinkClick r:id="rId6"/>
                        </a:rPr>
                        <a:t>richard.odom@vdacs.virginia.gov</a:t>
                      </a:r>
                      <a:endParaRPr lang="en-US" sz="1400" dirty="0" smtClean="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400" dirty="0" smtClean="0">
                          <a:hlinkClick r:id="rId7"/>
                        </a:rPr>
                        <a:t>brandy.connelly@vdacs.virginia.gov</a:t>
                      </a:r>
                      <a:endParaRPr lang="en-US" sz="1400" dirty="0" smtClean="0"/>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400" dirty="0" smtClean="0">
                          <a:hlinkClick r:id="rId8"/>
                        </a:rPr>
                        <a:t>abby.sage@vdacs.virginia.gov</a:t>
                      </a:r>
                      <a:endParaRPr lang="en-US" sz="1400" dirty="0" smtClean="0"/>
                    </a:p>
                  </a:txBody>
                  <a:tcPr/>
                </a:tc>
                <a:extLst>
                  <a:ext uri="{0D108BD9-81ED-4DB2-BD59-A6C34878D82A}">
                    <a16:rowId xmlns:a16="http://schemas.microsoft.com/office/drawing/2014/main" val="3351601015"/>
                  </a:ext>
                </a:extLst>
              </a:tr>
            </a:tbl>
          </a:graphicData>
        </a:graphic>
      </p:graphicFrame>
    </p:spTree>
    <p:extLst>
      <p:ext uri="{BB962C8B-B14F-4D97-AF65-F5344CB8AC3E}">
        <p14:creationId xmlns:p14="http://schemas.microsoft.com/office/powerpoint/2010/main" val="16448471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7068</TotalTime>
  <Words>265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Odom, Richard (VDACS)</dc:creator>
  <cp:lastModifiedBy>Dalton, Maurcine (VDACS)</cp:lastModifiedBy>
  <cp:revision>32</cp:revision>
  <dcterms:created xsi:type="dcterms:W3CDTF">2018-10-29T18:57:25Z</dcterms:created>
  <dcterms:modified xsi:type="dcterms:W3CDTF">2019-05-24T12:52:06Z</dcterms:modified>
</cp:coreProperties>
</file>